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65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84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99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7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101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770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934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39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70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21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33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08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23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34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51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47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42CCDB-D706-482F-AA03-4CB2557E97D8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F93C-9950-4CBC-B515-406AC48CD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629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711" y="1018405"/>
            <a:ext cx="1655807" cy="151988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374" y="5555161"/>
            <a:ext cx="1041100" cy="9761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8405"/>
            <a:ext cx="2183711" cy="151988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0" y="155260"/>
            <a:ext cx="827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INFERMIERISTICA AEROSPAZIALE</a:t>
            </a:r>
            <a:endParaRPr lang="it-IT" sz="40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763336" y="3734359"/>
            <a:ext cx="336103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 sensi dell’assistere: un senso per una professione in divenire</a:t>
            </a:r>
          </a:p>
          <a:p>
            <a:endParaRPr lang="it-IT" sz="2400" dirty="0" smtClean="0"/>
          </a:p>
          <a:p>
            <a:pPr algn="ctr"/>
            <a:r>
              <a:rPr lang="it-IT" sz="1400" b="1" dirty="0" smtClean="0"/>
              <a:t> </a:t>
            </a:r>
            <a:endParaRPr lang="it-IT" sz="1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596519" y="5542109"/>
            <a:ext cx="3694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Francesco </a:t>
            </a:r>
            <a:r>
              <a:rPr lang="it-IT" sz="1600" dirty="0" smtClean="0"/>
              <a:t>Satiro</a:t>
            </a:r>
          </a:p>
          <a:p>
            <a:pPr algn="ctr"/>
            <a:r>
              <a:rPr lang="it-IT" sz="1600" dirty="0" err="1" smtClean="0"/>
              <a:t>Specialist</a:t>
            </a:r>
            <a:r>
              <a:rPr lang="it-IT" sz="1600" dirty="0" smtClean="0"/>
              <a:t> degli Accessi Venosi </a:t>
            </a:r>
          </a:p>
          <a:p>
            <a:pPr algn="ctr"/>
            <a:r>
              <a:rPr lang="it-IT" sz="1600" dirty="0" smtClean="0"/>
              <a:t>Space </a:t>
            </a:r>
            <a:r>
              <a:rPr lang="it-IT" sz="1600" dirty="0"/>
              <a:t>Nursing Society</a:t>
            </a:r>
          </a:p>
          <a:p>
            <a:pPr algn="ctr"/>
            <a:r>
              <a:rPr lang="it-IT" sz="1600" dirty="0"/>
              <a:t>francysat@live.it</a:t>
            </a:r>
          </a:p>
        </p:txBody>
      </p:sp>
    </p:spTree>
    <p:extLst>
      <p:ext uri="{BB962C8B-B14F-4D97-AF65-F5344CB8AC3E}">
        <p14:creationId xmlns:p14="http://schemas.microsoft.com/office/powerpoint/2010/main" val="16677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63827" y="790832"/>
            <a:ext cx="2570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Space </a:t>
            </a:r>
            <a:r>
              <a:rPr lang="it-IT" dirty="0" err="1" smtClean="0"/>
              <a:t>Missions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Human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Astronauts</a:t>
            </a:r>
            <a:r>
              <a:rPr lang="it-IT" dirty="0" smtClean="0"/>
              <a:t> </a:t>
            </a:r>
            <a:r>
              <a:rPr lang="it-IT" dirty="0" err="1" smtClean="0"/>
              <a:t>Healtcare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Countermeasures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02443" y="766119"/>
            <a:ext cx="2854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Aerospace </a:t>
            </a:r>
            <a:r>
              <a:rPr lang="it-IT" dirty="0" err="1" smtClean="0"/>
              <a:t>Engineering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Space Medicine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b="1" dirty="0"/>
              <a:t>Space </a:t>
            </a:r>
            <a:r>
              <a:rPr lang="it-IT" b="1" dirty="0" smtClean="0"/>
              <a:t>Nursing</a:t>
            </a:r>
            <a:endParaRPr lang="it-IT" b="1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1359243" y="1112108"/>
            <a:ext cx="0" cy="51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1359243" y="1960605"/>
            <a:ext cx="0" cy="51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1359243" y="2797444"/>
            <a:ext cx="0" cy="51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534929" y="1112108"/>
            <a:ext cx="0" cy="51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534929" y="1960605"/>
            <a:ext cx="0" cy="51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2792627" y="988541"/>
            <a:ext cx="127274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2156254" y="1781781"/>
            <a:ext cx="190911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 flipV="1">
            <a:off x="2446638" y="1781781"/>
            <a:ext cx="852616" cy="6978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4124065" y="2881396"/>
            <a:ext cx="1383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Rogers</a:t>
            </a:r>
            <a:endParaRPr lang="it-IT" dirty="0" smtClean="0"/>
          </a:p>
          <a:p>
            <a:pPr algn="ctr"/>
            <a:r>
              <a:rPr lang="it-IT" dirty="0" smtClean="0"/>
              <a:t>O’Hara</a:t>
            </a:r>
          </a:p>
          <a:p>
            <a:pPr algn="ctr"/>
            <a:r>
              <a:rPr lang="it-IT" dirty="0" err="1" smtClean="0"/>
              <a:t>Plush</a:t>
            </a:r>
            <a:endParaRPr lang="it-IT" dirty="0"/>
          </a:p>
        </p:txBody>
      </p:sp>
      <p:cxnSp>
        <p:nvCxnSpPr>
          <p:cNvPr id="29" name="Connettore diritto 28"/>
          <p:cNvCxnSpPr/>
          <p:nvPr/>
        </p:nvCxnSpPr>
        <p:spPr>
          <a:xfrm>
            <a:off x="2446638" y="2797444"/>
            <a:ext cx="852616" cy="613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3299254" y="3410465"/>
            <a:ext cx="76611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2543946" y="4152860"/>
            <a:ext cx="246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Innovation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B</a:t>
            </a:r>
            <a:r>
              <a:rPr lang="it-IT" dirty="0" smtClean="0"/>
              <a:t>asic nursing</a:t>
            </a:r>
            <a:endParaRPr lang="it-IT" dirty="0"/>
          </a:p>
        </p:txBody>
      </p:sp>
      <p:cxnSp>
        <p:nvCxnSpPr>
          <p:cNvPr id="43" name="Connettore 2 42"/>
          <p:cNvCxnSpPr/>
          <p:nvPr/>
        </p:nvCxnSpPr>
        <p:spPr>
          <a:xfrm>
            <a:off x="1359243" y="3612638"/>
            <a:ext cx="0" cy="51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963827" y="4131622"/>
            <a:ext cx="81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 flipH="1">
            <a:off x="3923270" y="3855293"/>
            <a:ext cx="611659" cy="5379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1824166" y="4393232"/>
            <a:ext cx="6641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200400" y="4492222"/>
            <a:ext cx="0" cy="52160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3923270" y="2337413"/>
            <a:ext cx="2190236" cy="15930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5" name="Connettore 2 34"/>
          <p:cNvCxnSpPr/>
          <p:nvPr/>
        </p:nvCxnSpPr>
        <p:spPr>
          <a:xfrm>
            <a:off x="5508024" y="3410465"/>
            <a:ext cx="76611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6314301" y="3103954"/>
            <a:ext cx="81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465" y="1902162"/>
            <a:ext cx="4093172" cy="2557319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925" y="6284362"/>
            <a:ext cx="613075" cy="573638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00" y="6284362"/>
            <a:ext cx="626625" cy="573638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4975" y="6284362"/>
            <a:ext cx="857325" cy="57363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380063" y="4887071"/>
            <a:ext cx="350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Space Nursing society</a:t>
            </a:r>
          </a:p>
          <a:p>
            <a:endParaRPr lang="it-IT" dirty="0"/>
          </a:p>
          <a:p>
            <a:r>
              <a:rPr lang="it-IT" dirty="0" smtClean="0"/>
              <a:t>lplushsn@ix.netcom.com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74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111" y="1421023"/>
            <a:ext cx="3679868" cy="363477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05482" y="774692"/>
            <a:ext cx="147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Physiology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605482" y="5315295"/>
            <a:ext cx="147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Psychology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0" y="2883411"/>
            <a:ext cx="271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Adaptive</a:t>
            </a:r>
            <a:r>
              <a:rPr lang="it-IT" dirty="0" smtClean="0"/>
              <a:t> and </a:t>
            </a:r>
            <a:r>
              <a:rPr lang="it-IT" dirty="0" err="1"/>
              <a:t>R</a:t>
            </a:r>
            <a:r>
              <a:rPr lang="it-IT" dirty="0" err="1" smtClean="0"/>
              <a:t>eactive</a:t>
            </a:r>
            <a:r>
              <a:rPr lang="it-IT" dirty="0" smtClean="0"/>
              <a:t> </a:t>
            </a:r>
            <a:r>
              <a:rPr lang="it-IT" dirty="0" err="1" smtClean="0"/>
              <a:t>response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1217141" y="1175781"/>
            <a:ext cx="0" cy="178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1217141" y="3525455"/>
            <a:ext cx="0" cy="17898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2557849" y="3206576"/>
            <a:ext cx="121096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768811" y="3021910"/>
            <a:ext cx="16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Research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4967416" y="3206576"/>
            <a:ext cx="121096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178378" y="2744911"/>
            <a:ext cx="2354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 smtClean="0"/>
              <a:t>Case Report</a:t>
            </a:r>
          </a:p>
          <a:p>
            <a:endParaRPr lang="it-IT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1334531" y="1378076"/>
            <a:ext cx="370393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it-IT" sz="1100" dirty="0" smtClean="0">
                <a:latin typeface="Century Gothic" panose="020B0502020202020204" pitchFamily="34" charset="0"/>
              </a:rPr>
              <a:t>-NEUROLOGICAL, VESTIBULAR AND VISUAL</a:t>
            </a:r>
            <a:endParaRPr lang="it-IT" sz="1100" dirty="0" smtClean="0">
              <a:latin typeface="Arial" panose="020B0604020202020204" pitchFamily="34" charset="0"/>
            </a:endParaRPr>
          </a:p>
          <a:p>
            <a:pPr fontAlgn="t"/>
            <a:r>
              <a:rPr lang="it-IT" sz="1100" dirty="0" smtClean="0">
                <a:latin typeface="Century Gothic" panose="020B0502020202020204" pitchFamily="34" charset="0"/>
              </a:rPr>
              <a:t>-CARDIOVASCULAR AND RESPIRATORY</a:t>
            </a:r>
            <a:endParaRPr lang="it-IT" sz="1100" dirty="0">
              <a:latin typeface="Arial" panose="020B0604020202020204" pitchFamily="34" charset="0"/>
            </a:endParaRPr>
          </a:p>
          <a:p>
            <a:pPr fontAlgn="t"/>
            <a:r>
              <a:rPr lang="it-IT" sz="1100" dirty="0" smtClean="0">
                <a:latin typeface="Century Gothic" panose="020B0502020202020204" pitchFamily="34" charset="0"/>
              </a:rPr>
              <a:t>-BONE </a:t>
            </a:r>
            <a:r>
              <a:rPr lang="it-IT" sz="1100" dirty="0">
                <a:latin typeface="Century Gothic" panose="020B0502020202020204" pitchFamily="34" charset="0"/>
              </a:rPr>
              <a:t>AND MUSCULAR</a:t>
            </a:r>
            <a:endParaRPr lang="it-IT" sz="1100" dirty="0">
              <a:latin typeface="Arial" panose="020B0604020202020204" pitchFamily="34" charset="0"/>
            </a:endParaRPr>
          </a:p>
          <a:p>
            <a:pPr fontAlgn="t"/>
            <a:r>
              <a:rPr lang="it-IT" sz="1100" dirty="0" smtClean="0">
                <a:latin typeface="Century Gothic" panose="020B0502020202020204" pitchFamily="34" charset="0"/>
              </a:rPr>
              <a:t>-HEMATOPOIETIC</a:t>
            </a:r>
            <a:endParaRPr lang="it-IT" sz="1100" dirty="0">
              <a:latin typeface="Arial" panose="020B0604020202020204" pitchFamily="34" charset="0"/>
            </a:endParaRPr>
          </a:p>
          <a:p>
            <a:pPr fontAlgn="t"/>
            <a:r>
              <a:rPr lang="it-IT" sz="1100" dirty="0" smtClean="0">
                <a:latin typeface="Century Gothic" panose="020B0502020202020204" pitchFamily="34" charset="0"/>
              </a:rPr>
              <a:t>-DIGESTIVE AND IMMUNE</a:t>
            </a:r>
            <a:endParaRPr lang="it-IT" sz="1100" dirty="0">
              <a:latin typeface="Arial" panose="020B0604020202020204" pitchFamily="34" charset="0"/>
            </a:endParaRPr>
          </a:p>
          <a:p>
            <a:pPr fontAlgn="t"/>
            <a:r>
              <a:rPr lang="it-IT" sz="1100" dirty="0" smtClean="0">
                <a:latin typeface="Century Gothic" panose="020B0502020202020204" pitchFamily="34" charset="0"/>
              </a:rPr>
              <a:t>-TEGUMENTARY </a:t>
            </a:r>
          </a:p>
          <a:p>
            <a:pPr fontAlgn="t"/>
            <a:r>
              <a:rPr lang="it-IT" sz="1100" dirty="0" smtClean="0">
                <a:latin typeface="Century Gothic" panose="020B0502020202020204" pitchFamily="34" charset="0"/>
              </a:rPr>
              <a:t>…</a:t>
            </a:r>
            <a:endParaRPr lang="it-IT" sz="1100" dirty="0">
              <a:latin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334531" y="4378761"/>
            <a:ext cx="3138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-ISOLATION</a:t>
            </a:r>
          </a:p>
          <a:p>
            <a:r>
              <a:rPr lang="it-IT" sz="1100" dirty="0" smtClean="0"/>
              <a:t>-ANXIETY</a:t>
            </a:r>
          </a:p>
          <a:p>
            <a:r>
              <a:rPr lang="it-IT" sz="1100" dirty="0" smtClean="0"/>
              <a:t>-DEPRESSION</a:t>
            </a:r>
          </a:p>
          <a:p>
            <a:r>
              <a:rPr lang="it-IT" sz="1100" dirty="0" smtClean="0"/>
              <a:t>…</a:t>
            </a:r>
            <a:endParaRPr lang="it-IT" sz="1100" dirty="0"/>
          </a:p>
        </p:txBody>
      </p:sp>
      <p:pic>
        <p:nvPicPr>
          <p:cNvPr id="2050" name="Picture 2" descr="Scott Kelly Archives - Universe To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70" y="0"/>
            <a:ext cx="3925328" cy="25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571" y="4315587"/>
            <a:ext cx="3845008" cy="2542413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4405" y="6284926"/>
            <a:ext cx="621846" cy="573074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6251" y="6284926"/>
            <a:ext cx="615749" cy="573074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4794" y="6284926"/>
            <a:ext cx="859611" cy="573074"/>
          </a:xfrm>
          <a:prstGeom prst="rect">
            <a:avLst/>
          </a:prstGeom>
        </p:spPr>
      </p:pic>
      <p:cxnSp>
        <p:nvCxnSpPr>
          <p:cNvPr id="28" name="Connettore 2 27"/>
          <p:cNvCxnSpPr/>
          <p:nvPr/>
        </p:nvCxnSpPr>
        <p:spPr>
          <a:xfrm flipV="1">
            <a:off x="2874420" y="3613151"/>
            <a:ext cx="894391" cy="8375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Connettore 2 2054"/>
          <p:cNvCxnSpPr/>
          <p:nvPr/>
        </p:nvCxnSpPr>
        <p:spPr>
          <a:xfrm>
            <a:off x="2960137" y="1917828"/>
            <a:ext cx="808674" cy="8732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Rettangolo 2059"/>
          <p:cNvSpPr/>
          <p:nvPr/>
        </p:nvSpPr>
        <p:spPr>
          <a:xfrm>
            <a:off x="5981442" y="2873541"/>
            <a:ext cx="1927654" cy="7297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61" name="CasellaDiTesto 2060"/>
          <p:cNvSpPr txBox="1"/>
          <p:nvPr/>
        </p:nvSpPr>
        <p:spPr>
          <a:xfrm>
            <a:off x="5167570" y="0"/>
            <a:ext cx="115908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IN VITRO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167570" y="4315587"/>
            <a:ext cx="8018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REAL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9582405" y="1433376"/>
            <a:ext cx="260959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ANALOG SIMULATION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67" name="Fumetto 2 2066"/>
          <p:cNvSpPr/>
          <p:nvPr/>
        </p:nvSpPr>
        <p:spPr>
          <a:xfrm>
            <a:off x="3042302" y="4563426"/>
            <a:ext cx="1540380" cy="1035441"/>
          </a:xfrm>
          <a:prstGeom prst="wedgeRoundRectCallout">
            <a:avLst>
              <a:gd name="adj1" fmla="val 84966"/>
              <a:gd name="adj2" fmla="val 51760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68" name="CasellaDiTesto 2067"/>
          <p:cNvSpPr txBox="1"/>
          <p:nvPr/>
        </p:nvSpPr>
        <p:spPr>
          <a:xfrm>
            <a:off x="3042303" y="4615461"/>
            <a:ext cx="164515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Transcultural Nursing for </a:t>
            </a:r>
            <a:r>
              <a:rPr lang="it-IT" dirty="0" err="1">
                <a:solidFill>
                  <a:schemeClr val="bg1"/>
                </a:solidFill>
              </a:rPr>
              <a:t>example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7" grpId="0" animBg="1"/>
      <p:bldP spid="20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975" y="6284362"/>
            <a:ext cx="857325" cy="5736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300" y="6284362"/>
            <a:ext cx="626625" cy="5736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925" y="6284362"/>
            <a:ext cx="613075" cy="57363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10215" y="3103113"/>
            <a:ext cx="266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AEROSPACE NURSING</a:t>
            </a:r>
            <a:endParaRPr lang="it-IT" b="1" dirty="0">
              <a:solidFill>
                <a:schemeClr val="accent1"/>
              </a:solidFill>
            </a:endParaRPr>
          </a:p>
        </p:txBody>
      </p:sp>
      <p:cxnSp>
        <p:nvCxnSpPr>
          <p:cNvPr id="8" name="Connettore 2 7"/>
          <p:cNvCxnSpPr>
            <a:stCxn id="6" idx="1"/>
          </p:cNvCxnSpPr>
          <p:nvPr/>
        </p:nvCxnSpPr>
        <p:spPr>
          <a:xfrm flipH="1">
            <a:off x="3880022" y="3287779"/>
            <a:ext cx="63019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286000" y="3103113"/>
            <a:ext cx="175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Quarantine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163330" y="2414581"/>
            <a:ext cx="0" cy="58811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3167449" y="1232452"/>
            <a:ext cx="0" cy="58811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594919" y="1907840"/>
            <a:ext cx="113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Oxygen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335427" y="775843"/>
            <a:ext cx="144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Sars</a:t>
            </a:r>
            <a:r>
              <a:rPr lang="it-IT" dirty="0" smtClean="0"/>
              <a:t> CoV-2</a:t>
            </a:r>
            <a:endParaRPr lang="it-IT" dirty="0"/>
          </a:p>
        </p:txBody>
      </p:sp>
      <p:cxnSp>
        <p:nvCxnSpPr>
          <p:cNvPr id="20" name="Connettore diritto 19"/>
          <p:cNvCxnSpPr>
            <a:stCxn id="18" idx="1"/>
          </p:cNvCxnSpPr>
          <p:nvPr/>
        </p:nvCxnSpPr>
        <p:spPr>
          <a:xfrm flipH="1">
            <a:off x="1186249" y="960509"/>
            <a:ext cx="11491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 flipH="1">
            <a:off x="1186249" y="3287779"/>
            <a:ext cx="11491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>
            <a:off x="1186249" y="960509"/>
            <a:ext cx="0" cy="23272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235675" y="1786451"/>
            <a:ext cx="130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Immune system</a:t>
            </a:r>
            <a:endParaRPr lang="it-IT" dirty="0"/>
          </a:p>
        </p:txBody>
      </p:sp>
      <p:cxnSp>
        <p:nvCxnSpPr>
          <p:cNvPr id="28" name="Connettore diritto 27"/>
          <p:cNvCxnSpPr/>
          <p:nvPr/>
        </p:nvCxnSpPr>
        <p:spPr>
          <a:xfrm flipV="1">
            <a:off x="1760838" y="377455"/>
            <a:ext cx="1402492" cy="5830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V="1">
            <a:off x="3163330" y="377455"/>
            <a:ext cx="1031788" cy="162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195118" y="192789"/>
            <a:ext cx="164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Drugs</a:t>
            </a:r>
            <a:endParaRPr lang="it-IT" dirty="0"/>
          </a:p>
        </p:txBody>
      </p:sp>
      <p:cxnSp>
        <p:nvCxnSpPr>
          <p:cNvPr id="37" name="Connettore diritto 36"/>
          <p:cNvCxnSpPr>
            <a:stCxn id="18" idx="3"/>
          </p:cNvCxnSpPr>
          <p:nvPr/>
        </p:nvCxnSpPr>
        <p:spPr>
          <a:xfrm>
            <a:off x="3781168" y="960509"/>
            <a:ext cx="1816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5721178" y="775843"/>
            <a:ext cx="145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Spaceflight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4040660" y="1907840"/>
            <a:ext cx="1526060" cy="38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Emergency</a:t>
            </a:r>
            <a:endParaRPr lang="it-IT" dirty="0"/>
          </a:p>
        </p:txBody>
      </p:sp>
      <p:cxnSp>
        <p:nvCxnSpPr>
          <p:cNvPr id="44" name="Connettore 2 43"/>
          <p:cNvCxnSpPr/>
          <p:nvPr/>
        </p:nvCxnSpPr>
        <p:spPr>
          <a:xfrm>
            <a:off x="4689389" y="562121"/>
            <a:ext cx="0" cy="133371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>
            <a:off x="1760838" y="3287779"/>
            <a:ext cx="0" cy="61695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1186249" y="3929055"/>
            <a:ext cx="135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Pre-flight</a:t>
            </a:r>
            <a:endParaRPr lang="it-IT" dirty="0" smtClean="0"/>
          </a:p>
          <a:p>
            <a:r>
              <a:rPr lang="it-IT" dirty="0" smtClean="0"/>
              <a:t>Post-</a:t>
            </a:r>
            <a:r>
              <a:rPr lang="it-IT" dirty="0" err="1" smtClean="0"/>
              <a:t>flight</a:t>
            </a:r>
            <a:endParaRPr lang="it-IT" dirty="0"/>
          </a:p>
        </p:txBody>
      </p:sp>
      <p:cxnSp>
        <p:nvCxnSpPr>
          <p:cNvPr id="55" name="Connettore 2 54"/>
          <p:cNvCxnSpPr/>
          <p:nvPr/>
        </p:nvCxnSpPr>
        <p:spPr>
          <a:xfrm>
            <a:off x="1760838" y="4575386"/>
            <a:ext cx="0" cy="61695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852616" y="5313405"/>
            <a:ext cx="345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Endemic</a:t>
            </a:r>
            <a:r>
              <a:rPr lang="it-IT" dirty="0" smtClean="0"/>
              <a:t>              </a:t>
            </a:r>
            <a:r>
              <a:rPr lang="it-IT" dirty="0" err="1" smtClean="0"/>
              <a:t>Pandemic</a:t>
            </a:r>
            <a:endParaRPr lang="it-IT" dirty="0"/>
          </a:p>
        </p:txBody>
      </p:sp>
      <p:cxnSp>
        <p:nvCxnSpPr>
          <p:cNvPr id="58" name="Connettore 2 57"/>
          <p:cNvCxnSpPr/>
          <p:nvPr/>
        </p:nvCxnSpPr>
        <p:spPr>
          <a:xfrm>
            <a:off x="1964724" y="5523470"/>
            <a:ext cx="63019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2718486" y="3929055"/>
            <a:ext cx="159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Self-</a:t>
            </a:r>
            <a:r>
              <a:rPr lang="it-IT" dirty="0" err="1" smtClean="0"/>
              <a:t>isolation</a:t>
            </a:r>
            <a:endParaRPr lang="it-IT" dirty="0"/>
          </a:p>
        </p:txBody>
      </p:sp>
      <p:cxnSp>
        <p:nvCxnSpPr>
          <p:cNvPr id="65" name="Connettore 2 64"/>
          <p:cNvCxnSpPr>
            <a:stCxn id="9" idx="2"/>
          </p:cNvCxnSpPr>
          <p:nvPr/>
        </p:nvCxnSpPr>
        <p:spPr>
          <a:xfrm>
            <a:off x="3163330" y="3472445"/>
            <a:ext cx="0" cy="4322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/>
          <p:cNvCxnSpPr>
            <a:endCxn id="63" idx="1"/>
          </p:cNvCxnSpPr>
          <p:nvPr/>
        </p:nvCxnSpPr>
        <p:spPr>
          <a:xfrm>
            <a:off x="2440459" y="4113720"/>
            <a:ext cx="27802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/>
          <p:cNvCxnSpPr/>
          <p:nvPr/>
        </p:nvCxnSpPr>
        <p:spPr>
          <a:xfrm>
            <a:off x="2292179" y="2089591"/>
            <a:ext cx="27802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/>
          <p:cNvCxnSpPr>
            <a:stCxn id="63" idx="3"/>
          </p:cNvCxnSpPr>
          <p:nvPr/>
        </p:nvCxnSpPr>
        <p:spPr>
          <a:xfrm flipV="1">
            <a:off x="4312508" y="4113720"/>
            <a:ext cx="376881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/>
          <p:cNvCxnSpPr/>
          <p:nvPr/>
        </p:nvCxnSpPr>
        <p:spPr>
          <a:xfrm flipV="1">
            <a:off x="4306329" y="5498069"/>
            <a:ext cx="376881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/>
          <p:cNvCxnSpPr/>
          <p:nvPr/>
        </p:nvCxnSpPr>
        <p:spPr>
          <a:xfrm>
            <a:off x="4683210" y="4113720"/>
            <a:ext cx="0" cy="1384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sellaDiTesto 80"/>
          <p:cNvSpPr txBox="1"/>
          <p:nvPr/>
        </p:nvSpPr>
        <p:spPr>
          <a:xfrm>
            <a:off x="2718486" y="4621228"/>
            <a:ext cx="157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Psychology</a:t>
            </a:r>
            <a:endParaRPr lang="it-IT" dirty="0"/>
          </a:p>
        </p:txBody>
      </p:sp>
      <p:cxnSp>
        <p:nvCxnSpPr>
          <p:cNvPr id="83" name="Connettore 2 82"/>
          <p:cNvCxnSpPr/>
          <p:nvPr/>
        </p:nvCxnSpPr>
        <p:spPr>
          <a:xfrm flipH="1">
            <a:off x="4195118" y="4883864"/>
            <a:ext cx="48809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2 84"/>
          <p:cNvCxnSpPr/>
          <p:nvPr/>
        </p:nvCxnSpPr>
        <p:spPr>
          <a:xfrm>
            <a:off x="1760838" y="5682737"/>
            <a:ext cx="701246" cy="6016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2 87"/>
          <p:cNvCxnSpPr/>
          <p:nvPr/>
        </p:nvCxnSpPr>
        <p:spPr>
          <a:xfrm flipH="1">
            <a:off x="2752469" y="5728579"/>
            <a:ext cx="753760" cy="5557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sellaDiTesto 90"/>
          <p:cNvSpPr txBox="1"/>
          <p:nvPr/>
        </p:nvSpPr>
        <p:spPr>
          <a:xfrm>
            <a:off x="1186249" y="6296941"/>
            <a:ext cx="640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Risk</a:t>
            </a:r>
            <a:r>
              <a:rPr lang="it-IT" dirty="0" smtClean="0"/>
              <a:t> management               </a:t>
            </a:r>
            <a:r>
              <a:rPr lang="it-IT" dirty="0" err="1" smtClean="0"/>
              <a:t>Infection</a:t>
            </a:r>
            <a:r>
              <a:rPr lang="it-IT" dirty="0" smtClean="0"/>
              <a:t> control</a:t>
            </a:r>
            <a:endParaRPr lang="it-IT" dirty="0"/>
          </a:p>
        </p:txBody>
      </p:sp>
      <p:cxnSp>
        <p:nvCxnSpPr>
          <p:cNvPr id="93" name="Connettore 2 92"/>
          <p:cNvCxnSpPr/>
          <p:nvPr/>
        </p:nvCxnSpPr>
        <p:spPr>
          <a:xfrm>
            <a:off x="3385751" y="6481607"/>
            <a:ext cx="69197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sellaDiTesto 93"/>
          <p:cNvSpPr txBox="1"/>
          <p:nvPr/>
        </p:nvSpPr>
        <p:spPr>
          <a:xfrm>
            <a:off x="-239923" y="1168759"/>
            <a:ext cx="1674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Cancer</a:t>
            </a:r>
            <a:endParaRPr lang="it-IT" sz="1600" dirty="0" smtClean="0"/>
          </a:p>
          <a:p>
            <a:pPr algn="ctr"/>
            <a:endParaRPr lang="it-IT" sz="1600" dirty="0"/>
          </a:p>
          <a:p>
            <a:pPr algn="ctr"/>
            <a:endParaRPr lang="it-IT" sz="1600" dirty="0" smtClean="0"/>
          </a:p>
          <a:p>
            <a:pPr algn="ctr"/>
            <a:endParaRPr lang="it-IT" sz="1600" dirty="0" smtClean="0"/>
          </a:p>
        </p:txBody>
      </p:sp>
      <p:sp>
        <p:nvSpPr>
          <p:cNvPr id="95" name="CasellaDiTesto 94"/>
          <p:cNvSpPr txBox="1"/>
          <p:nvPr/>
        </p:nvSpPr>
        <p:spPr>
          <a:xfrm>
            <a:off x="24713" y="2646504"/>
            <a:ext cx="12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Dysbiosis</a:t>
            </a:r>
            <a:endParaRPr lang="it-IT" dirty="0"/>
          </a:p>
        </p:txBody>
      </p:sp>
      <p:cxnSp>
        <p:nvCxnSpPr>
          <p:cNvPr id="101" name="Connettore diritto 100"/>
          <p:cNvCxnSpPr/>
          <p:nvPr/>
        </p:nvCxnSpPr>
        <p:spPr>
          <a:xfrm>
            <a:off x="597247" y="1526507"/>
            <a:ext cx="0" cy="1182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/>
          <p:cNvCxnSpPr/>
          <p:nvPr/>
        </p:nvCxnSpPr>
        <p:spPr>
          <a:xfrm flipV="1">
            <a:off x="597248" y="2098506"/>
            <a:ext cx="583586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2 112"/>
          <p:cNvCxnSpPr>
            <a:stCxn id="41" idx="3"/>
          </p:cNvCxnSpPr>
          <p:nvPr/>
        </p:nvCxnSpPr>
        <p:spPr>
          <a:xfrm flipV="1">
            <a:off x="5566720" y="2098506"/>
            <a:ext cx="463377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sellaDiTesto 113"/>
          <p:cNvSpPr txBox="1"/>
          <p:nvPr/>
        </p:nvSpPr>
        <p:spPr>
          <a:xfrm>
            <a:off x="6139174" y="1907840"/>
            <a:ext cx="199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Cardiovascular</a:t>
            </a:r>
            <a:endParaRPr lang="it-IT" dirty="0"/>
          </a:p>
        </p:txBody>
      </p:sp>
      <p:cxnSp>
        <p:nvCxnSpPr>
          <p:cNvPr id="116" name="Connettore diritto 115"/>
          <p:cNvCxnSpPr/>
          <p:nvPr/>
        </p:nvCxnSpPr>
        <p:spPr>
          <a:xfrm>
            <a:off x="7234879" y="957660"/>
            <a:ext cx="8989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asellaDiTesto 116"/>
          <p:cNvSpPr txBox="1"/>
          <p:nvPr/>
        </p:nvSpPr>
        <p:spPr>
          <a:xfrm>
            <a:off x="8266175" y="7729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New </a:t>
            </a:r>
            <a:r>
              <a:rPr lang="it-IT" dirty="0" err="1" smtClean="0"/>
              <a:t>devices</a:t>
            </a:r>
            <a:endParaRPr lang="it-IT" dirty="0"/>
          </a:p>
        </p:txBody>
      </p:sp>
      <p:cxnSp>
        <p:nvCxnSpPr>
          <p:cNvPr id="121" name="Connettore 2 120"/>
          <p:cNvCxnSpPr/>
          <p:nvPr/>
        </p:nvCxnSpPr>
        <p:spPr>
          <a:xfrm flipH="1">
            <a:off x="7797114" y="1228980"/>
            <a:ext cx="753762" cy="666859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/>
          <p:cNvCxnSpPr>
            <a:stCxn id="94" idx="0"/>
          </p:cNvCxnSpPr>
          <p:nvPr/>
        </p:nvCxnSpPr>
        <p:spPr>
          <a:xfrm flipH="1" flipV="1">
            <a:off x="597247" y="668982"/>
            <a:ext cx="1" cy="499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sellaDiTesto 125"/>
          <p:cNvSpPr txBox="1"/>
          <p:nvPr/>
        </p:nvSpPr>
        <p:spPr>
          <a:xfrm>
            <a:off x="201045" y="275334"/>
            <a:ext cx="8345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RAD</a:t>
            </a:r>
            <a:endParaRPr lang="it-IT" dirty="0"/>
          </a:p>
        </p:txBody>
      </p:sp>
      <p:cxnSp>
        <p:nvCxnSpPr>
          <p:cNvPr id="131" name="Connettore diritto 130"/>
          <p:cNvCxnSpPr/>
          <p:nvPr/>
        </p:nvCxnSpPr>
        <p:spPr>
          <a:xfrm>
            <a:off x="3685402" y="2106662"/>
            <a:ext cx="27802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/>
          <p:cNvCxnSpPr/>
          <p:nvPr/>
        </p:nvCxnSpPr>
        <p:spPr>
          <a:xfrm>
            <a:off x="9267568" y="1228980"/>
            <a:ext cx="0" cy="2058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/>
          <p:cNvCxnSpPr>
            <a:stCxn id="6" idx="3"/>
          </p:cNvCxnSpPr>
          <p:nvPr/>
        </p:nvCxnSpPr>
        <p:spPr>
          <a:xfrm>
            <a:off x="7179274" y="3287779"/>
            <a:ext cx="2088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/>
          <p:cNvCxnSpPr/>
          <p:nvPr/>
        </p:nvCxnSpPr>
        <p:spPr>
          <a:xfrm>
            <a:off x="4683210" y="2245977"/>
            <a:ext cx="0" cy="8571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diritto 139"/>
          <p:cNvCxnSpPr/>
          <p:nvPr/>
        </p:nvCxnSpPr>
        <p:spPr>
          <a:xfrm>
            <a:off x="4683210" y="3472445"/>
            <a:ext cx="0" cy="8571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2 141"/>
          <p:cNvCxnSpPr/>
          <p:nvPr/>
        </p:nvCxnSpPr>
        <p:spPr>
          <a:xfrm>
            <a:off x="4683210" y="2831170"/>
            <a:ext cx="134688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sellaDiTesto 142"/>
          <p:cNvSpPr txBox="1"/>
          <p:nvPr/>
        </p:nvSpPr>
        <p:spPr>
          <a:xfrm>
            <a:off x="6139173" y="2646504"/>
            <a:ext cx="224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Check</a:t>
            </a:r>
            <a:r>
              <a:rPr lang="it-IT" dirty="0" smtClean="0"/>
              <a:t> up </a:t>
            </a:r>
            <a:r>
              <a:rPr lang="it-IT" dirty="0" err="1" smtClean="0"/>
              <a:t>stations</a:t>
            </a:r>
            <a:endParaRPr lang="it-IT" dirty="0"/>
          </a:p>
        </p:txBody>
      </p:sp>
      <p:sp>
        <p:nvSpPr>
          <p:cNvPr id="146" name="CasellaDiTesto 145"/>
          <p:cNvSpPr txBox="1"/>
          <p:nvPr/>
        </p:nvSpPr>
        <p:spPr>
          <a:xfrm>
            <a:off x="4522572" y="4281727"/>
            <a:ext cx="239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Nurse</a:t>
            </a:r>
            <a:endParaRPr lang="it-IT" dirty="0"/>
          </a:p>
        </p:txBody>
      </p:sp>
      <p:cxnSp>
        <p:nvCxnSpPr>
          <p:cNvPr id="148" name="Connettore diritto 147"/>
          <p:cNvCxnSpPr/>
          <p:nvPr/>
        </p:nvCxnSpPr>
        <p:spPr>
          <a:xfrm>
            <a:off x="7414054" y="3287779"/>
            <a:ext cx="0" cy="31938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2 149"/>
          <p:cNvCxnSpPr/>
          <p:nvPr/>
        </p:nvCxnSpPr>
        <p:spPr>
          <a:xfrm flipH="1">
            <a:off x="6114461" y="6481607"/>
            <a:ext cx="129959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/>
          <p:cNvCxnSpPr>
            <a:stCxn id="143" idx="3"/>
          </p:cNvCxnSpPr>
          <p:nvPr/>
        </p:nvCxnSpPr>
        <p:spPr>
          <a:xfrm>
            <a:off x="8384058" y="2831170"/>
            <a:ext cx="883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2 155"/>
          <p:cNvCxnSpPr/>
          <p:nvPr/>
        </p:nvCxnSpPr>
        <p:spPr>
          <a:xfrm flipH="1">
            <a:off x="5721178" y="4663638"/>
            <a:ext cx="1" cy="5412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asellaDiTesto 156"/>
          <p:cNvSpPr txBox="1"/>
          <p:nvPr/>
        </p:nvSpPr>
        <p:spPr>
          <a:xfrm>
            <a:off x="5307223" y="5298334"/>
            <a:ext cx="114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Team</a:t>
            </a:r>
            <a:endParaRPr lang="it-IT" dirty="0"/>
          </a:p>
        </p:txBody>
      </p:sp>
      <p:cxnSp>
        <p:nvCxnSpPr>
          <p:cNvPr id="162" name="Connettore 2 161"/>
          <p:cNvCxnSpPr>
            <a:stCxn id="114" idx="3"/>
          </p:cNvCxnSpPr>
          <p:nvPr/>
        </p:nvCxnSpPr>
        <p:spPr>
          <a:xfrm flipV="1">
            <a:off x="8133809" y="2089591"/>
            <a:ext cx="1850450" cy="291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CasellaDiTesto 162"/>
          <p:cNvSpPr txBox="1"/>
          <p:nvPr/>
        </p:nvSpPr>
        <p:spPr>
          <a:xfrm>
            <a:off x="9984409" y="1907840"/>
            <a:ext cx="159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CPR &amp; AED</a:t>
            </a:r>
            <a:endParaRPr lang="it-IT" dirty="0"/>
          </a:p>
        </p:txBody>
      </p:sp>
      <p:cxnSp>
        <p:nvCxnSpPr>
          <p:cNvPr id="165" name="Connettore 2 164"/>
          <p:cNvCxnSpPr/>
          <p:nvPr/>
        </p:nvCxnSpPr>
        <p:spPr>
          <a:xfrm>
            <a:off x="9978284" y="1219894"/>
            <a:ext cx="803383" cy="67594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2 169"/>
          <p:cNvCxnSpPr/>
          <p:nvPr/>
        </p:nvCxnSpPr>
        <p:spPr>
          <a:xfrm>
            <a:off x="5019931" y="377455"/>
            <a:ext cx="239412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asellaDiTesto 170"/>
          <p:cNvSpPr txBox="1"/>
          <p:nvPr/>
        </p:nvSpPr>
        <p:spPr>
          <a:xfrm>
            <a:off x="7447255" y="192789"/>
            <a:ext cx="158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New </a:t>
            </a:r>
            <a:r>
              <a:rPr lang="it-IT" dirty="0" err="1" smtClean="0"/>
              <a:t>drugs</a:t>
            </a:r>
            <a:endParaRPr lang="it-IT" dirty="0"/>
          </a:p>
        </p:txBody>
      </p:sp>
      <p:cxnSp>
        <p:nvCxnSpPr>
          <p:cNvPr id="182" name="Connettore diritto 181"/>
          <p:cNvCxnSpPr/>
          <p:nvPr/>
        </p:nvCxnSpPr>
        <p:spPr>
          <a:xfrm>
            <a:off x="7684344" y="460000"/>
            <a:ext cx="0" cy="4976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ttore diritto 183"/>
          <p:cNvCxnSpPr/>
          <p:nvPr/>
        </p:nvCxnSpPr>
        <p:spPr>
          <a:xfrm>
            <a:off x="8825813" y="377455"/>
            <a:ext cx="441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diritto 185"/>
          <p:cNvCxnSpPr/>
          <p:nvPr/>
        </p:nvCxnSpPr>
        <p:spPr>
          <a:xfrm>
            <a:off x="9267568" y="377455"/>
            <a:ext cx="0" cy="3955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diritto 187"/>
          <p:cNvCxnSpPr/>
          <p:nvPr/>
        </p:nvCxnSpPr>
        <p:spPr>
          <a:xfrm>
            <a:off x="9267568" y="3287779"/>
            <a:ext cx="0" cy="597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CasellaDiTesto 188"/>
          <p:cNvSpPr txBox="1"/>
          <p:nvPr/>
        </p:nvSpPr>
        <p:spPr>
          <a:xfrm>
            <a:off x="8822720" y="3929055"/>
            <a:ext cx="188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Infusion</a:t>
            </a:r>
            <a:endParaRPr lang="it-IT" dirty="0" smtClean="0"/>
          </a:p>
          <a:p>
            <a:endParaRPr lang="it-IT" dirty="0"/>
          </a:p>
        </p:txBody>
      </p:sp>
      <p:cxnSp>
        <p:nvCxnSpPr>
          <p:cNvPr id="194" name="Connettore diritto 193"/>
          <p:cNvCxnSpPr/>
          <p:nvPr/>
        </p:nvCxnSpPr>
        <p:spPr>
          <a:xfrm>
            <a:off x="9267568" y="2831170"/>
            <a:ext cx="15140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diritto 195"/>
          <p:cNvCxnSpPr>
            <a:endCxn id="163" idx="2"/>
          </p:cNvCxnSpPr>
          <p:nvPr/>
        </p:nvCxnSpPr>
        <p:spPr>
          <a:xfrm flipV="1">
            <a:off x="10781667" y="2277172"/>
            <a:ext cx="0" cy="553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ttore diritto 197"/>
          <p:cNvCxnSpPr/>
          <p:nvPr/>
        </p:nvCxnSpPr>
        <p:spPr>
          <a:xfrm>
            <a:off x="5721177" y="4883864"/>
            <a:ext cx="18411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CasellaDiTesto 199"/>
          <p:cNvSpPr txBox="1"/>
          <p:nvPr/>
        </p:nvSpPr>
        <p:spPr>
          <a:xfrm>
            <a:off x="7536064" y="4659064"/>
            <a:ext cx="128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Prototype</a:t>
            </a:r>
            <a:endParaRPr lang="it-IT" dirty="0"/>
          </a:p>
        </p:txBody>
      </p:sp>
      <p:cxnSp>
        <p:nvCxnSpPr>
          <p:cNvPr id="204" name="Connettore diritto 203"/>
          <p:cNvCxnSpPr/>
          <p:nvPr/>
        </p:nvCxnSpPr>
        <p:spPr>
          <a:xfrm>
            <a:off x="8173995" y="4113720"/>
            <a:ext cx="648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ttore diritto 207"/>
          <p:cNvCxnSpPr/>
          <p:nvPr/>
        </p:nvCxnSpPr>
        <p:spPr>
          <a:xfrm>
            <a:off x="8173995" y="4113720"/>
            <a:ext cx="0" cy="461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CasellaDiTesto 208"/>
          <p:cNvSpPr txBox="1"/>
          <p:nvPr/>
        </p:nvSpPr>
        <p:spPr>
          <a:xfrm>
            <a:off x="9937802" y="4699198"/>
            <a:ext cx="199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Adaptation</a:t>
            </a:r>
            <a:endParaRPr lang="it-IT" dirty="0"/>
          </a:p>
        </p:txBody>
      </p:sp>
      <p:sp>
        <p:nvSpPr>
          <p:cNvPr id="217" name="CasellaDiTesto 216"/>
          <p:cNvSpPr txBox="1"/>
          <p:nvPr/>
        </p:nvSpPr>
        <p:spPr>
          <a:xfrm>
            <a:off x="9937802" y="3234760"/>
            <a:ext cx="199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Venous</a:t>
            </a:r>
            <a:r>
              <a:rPr lang="it-IT" dirty="0" smtClean="0"/>
              <a:t> system</a:t>
            </a:r>
            <a:endParaRPr lang="it-IT" dirty="0"/>
          </a:p>
        </p:txBody>
      </p:sp>
      <p:cxnSp>
        <p:nvCxnSpPr>
          <p:cNvPr id="219" name="Connettore 2 218"/>
          <p:cNvCxnSpPr/>
          <p:nvPr/>
        </p:nvCxnSpPr>
        <p:spPr>
          <a:xfrm>
            <a:off x="8173995" y="5124535"/>
            <a:ext cx="0" cy="5582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CasellaDiTesto 219"/>
          <p:cNvSpPr txBox="1"/>
          <p:nvPr/>
        </p:nvSpPr>
        <p:spPr>
          <a:xfrm>
            <a:off x="7549675" y="5682736"/>
            <a:ext cx="223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Analog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endParaRPr lang="it-IT" dirty="0"/>
          </a:p>
        </p:txBody>
      </p:sp>
      <p:cxnSp>
        <p:nvCxnSpPr>
          <p:cNvPr id="222" name="Connettore diritto 221"/>
          <p:cNvCxnSpPr/>
          <p:nvPr/>
        </p:nvCxnSpPr>
        <p:spPr>
          <a:xfrm>
            <a:off x="6114461" y="5483000"/>
            <a:ext cx="20595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ttore diritto 223"/>
          <p:cNvCxnSpPr/>
          <p:nvPr/>
        </p:nvCxnSpPr>
        <p:spPr>
          <a:xfrm>
            <a:off x="8173995" y="6022343"/>
            <a:ext cx="0" cy="3429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CasellaDiTesto 224"/>
          <p:cNvSpPr txBox="1"/>
          <p:nvPr/>
        </p:nvSpPr>
        <p:spPr>
          <a:xfrm>
            <a:off x="7797114" y="6357627"/>
            <a:ext cx="12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Mars</a:t>
            </a:r>
            <a:endParaRPr lang="it-IT" dirty="0"/>
          </a:p>
        </p:txBody>
      </p:sp>
      <p:cxnSp>
        <p:nvCxnSpPr>
          <p:cNvPr id="228" name="Connettore diritto 227"/>
          <p:cNvCxnSpPr/>
          <p:nvPr/>
        </p:nvCxnSpPr>
        <p:spPr>
          <a:xfrm>
            <a:off x="5721177" y="2831170"/>
            <a:ext cx="0" cy="271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diritto 229"/>
          <p:cNvCxnSpPr>
            <a:endCxn id="146" idx="0"/>
          </p:cNvCxnSpPr>
          <p:nvPr/>
        </p:nvCxnSpPr>
        <p:spPr>
          <a:xfrm>
            <a:off x="5721177" y="3419426"/>
            <a:ext cx="1" cy="8623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ttore 2 243"/>
          <p:cNvCxnSpPr/>
          <p:nvPr/>
        </p:nvCxnSpPr>
        <p:spPr>
          <a:xfrm flipV="1">
            <a:off x="9734034" y="5146787"/>
            <a:ext cx="770804" cy="67039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ttore 2 247"/>
          <p:cNvCxnSpPr/>
          <p:nvPr/>
        </p:nvCxnSpPr>
        <p:spPr>
          <a:xfrm flipV="1">
            <a:off x="8970869" y="4845161"/>
            <a:ext cx="789305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ttore diritto 252"/>
          <p:cNvCxnSpPr/>
          <p:nvPr/>
        </p:nvCxnSpPr>
        <p:spPr>
          <a:xfrm>
            <a:off x="10781667" y="3604092"/>
            <a:ext cx="0" cy="10951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ttore diritto 254"/>
          <p:cNvCxnSpPr/>
          <p:nvPr/>
        </p:nvCxnSpPr>
        <p:spPr>
          <a:xfrm flipH="1">
            <a:off x="9937802" y="4113720"/>
            <a:ext cx="843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ttore diritto 258"/>
          <p:cNvCxnSpPr/>
          <p:nvPr/>
        </p:nvCxnSpPr>
        <p:spPr>
          <a:xfrm>
            <a:off x="11392930" y="5523470"/>
            <a:ext cx="4925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ttore diritto 260"/>
          <p:cNvCxnSpPr/>
          <p:nvPr/>
        </p:nvCxnSpPr>
        <p:spPr>
          <a:xfrm flipV="1">
            <a:off x="11885462" y="1421027"/>
            <a:ext cx="0" cy="41024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ttore diritto 262"/>
          <p:cNvCxnSpPr/>
          <p:nvPr/>
        </p:nvCxnSpPr>
        <p:spPr>
          <a:xfrm flipH="1">
            <a:off x="10243751" y="1421027"/>
            <a:ext cx="16417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CasellaDiTesto 263"/>
          <p:cNvSpPr txBox="1"/>
          <p:nvPr/>
        </p:nvSpPr>
        <p:spPr>
          <a:xfrm>
            <a:off x="10411345" y="5297319"/>
            <a:ext cx="110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Robotic</a:t>
            </a:r>
            <a:endParaRPr lang="it-IT" dirty="0"/>
          </a:p>
        </p:txBody>
      </p:sp>
      <p:cxnSp>
        <p:nvCxnSpPr>
          <p:cNvPr id="266" name="Connettore diritto 265"/>
          <p:cNvCxnSpPr/>
          <p:nvPr/>
        </p:nvCxnSpPr>
        <p:spPr>
          <a:xfrm>
            <a:off x="10094975" y="5498069"/>
            <a:ext cx="27802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ttore 2 267"/>
          <p:cNvCxnSpPr/>
          <p:nvPr/>
        </p:nvCxnSpPr>
        <p:spPr>
          <a:xfrm>
            <a:off x="5721177" y="3885416"/>
            <a:ext cx="39328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asellaDiTesto 268"/>
          <p:cNvSpPr txBox="1"/>
          <p:nvPr/>
        </p:nvSpPr>
        <p:spPr>
          <a:xfrm>
            <a:off x="6139173" y="3727596"/>
            <a:ext cx="78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Earth</a:t>
            </a:r>
            <a:endParaRPr lang="it-IT" dirty="0"/>
          </a:p>
        </p:txBody>
      </p:sp>
      <p:cxnSp>
        <p:nvCxnSpPr>
          <p:cNvPr id="271" name="Connettore 2 270"/>
          <p:cNvCxnSpPr/>
          <p:nvPr/>
        </p:nvCxnSpPr>
        <p:spPr>
          <a:xfrm>
            <a:off x="889041" y="460000"/>
            <a:ext cx="34663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CasellaDiTesto 271"/>
          <p:cNvSpPr txBox="1"/>
          <p:nvPr/>
        </p:nvSpPr>
        <p:spPr>
          <a:xfrm>
            <a:off x="1200956" y="268012"/>
            <a:ext cx="180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ISS - MOON</a:t>
            </a:r>
          </a:p>
        </p:txBody>
      </p:sp>
      <p:cxnSp>
        <p:nvCxnSpPr>
          <p:cNvPr id="274" name="Connettore diritto 273"/>
          <p:cNvCxnSpPr/>
          <p:nvPr/>
        </p:nvCxnSpPr>
        <p:spPr>
          <a:xfrm>
            <a:off x="4683210" y="5481985"/>
            <a:ext cx="0" cy="5700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CasellaDiTesto 277"/>
          <p:cNvSpPr txBox="1"/>
          <p:nvPr/>
        </p:nvSpPr>
        <p:spPr>
          <a:xfrm>
            <a:off x="6067168" y="5850543"/>
            <a:ext cx="120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Culture</a:t>
            </a:r>
            <a:endParaRPr lang="it-IT" dirty="0"/>
          </a:p>
        </p:txBody>
      </p:sp>
      <p:cxnSp>
        <p:nvCxnSpPr>
          <p:cNvPr id="283" name="Connettore diritto 282"/>
          <p:cNvCxnSpPr/>
          <p:nvPr/>
        </p:nvCxnSpPr>
        <p:spPr>
          <a:xfrm>
            <a:off x="4683210" y="6052068"/>
            <a:ext cx="13468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ttore diritto 284"/>
          <p:cNvCxnSpPr/>
          <p:nvPr/>
        </p:nvCxnSpPr>
        <p:spPr>
          <a:xfrm flipH="1" flipV="1">
            <a:off x="6685005" y="5489163"/>
            <a:ext cx="1" cy="376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" name="Immagine 2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64" y="0"/>
            <a:ext cx="4874846" cy="6858000"/>
          </a:xfrm>
          <a:prstGeom prst="rect">
            <a:avLst/>
          </a:prstGeom>
        </p:spPr>
      </p:pic>
      <p:pic>
        <p:nvPicPr>
          <p:cNvPr id="287" name="Immagine 2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637" y="0"/>
            <a:ext cx="8615438" cy="685799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2831" y="683015"/>
            <a:ext cx="6966394" cy="53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olo isoscele 2"/>
          <p:cNvSpPr/>
          <p:nvPr/>
        </p:nvSpPr>
        <p:spPr>
          <a:xfrm>
            <a:off x="4250724" y="1791730"/>
            <a:ext cx="3126260" cy="22860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313406" y="1422398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Nursing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29696" y="3991233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Aerospace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376984" y="3991233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Robotic</a:t>
            </a:r>
            <a:endParaRPr lang="it-IT" b="1" dirty="0"/>
          </a:p>
        </p:txBody>
      </p:sp>
      <p:sp>
        <p:nvSpPr>
          <p:cNvPr id="9" name="Ovale 8"/>
          <p:cNvSpPr/>
          <p:nvPr/>
        </p:nvSpPr>
        <p:spPr>
          <a:xfrm>
            <a:off x="4534930" y="2273643"/>
            <a:ext cx="2570205" cy="217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982862" y="2685872"/>
            <a:ext cx="1661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critical nursing reasoning</a:t>
            </a:r>
          </a:p>
        </p:txBody>
      </p:sp>
      <p:cxnSp>
        <p:nvCxnSpPr>
          <p:cNvPr id="12" name="Connettore 2 11"/>
          <p:cNvCxnSpPr/>
          <p:nvPr/>
        </p:nvCxnSpPr>
        <p:spPr>
          <a:xfrm flipH="1" flipV="1">
            <a:off x="3855308" y="2075935"/>
            <a:ext cx="1136822" cy="85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6627855" y="2075934"/>
            <a:ext cx="1033335" cy="858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3" idx="3"/>
          </p:cNvCxnSpPr>
          <p:nvPr/>
        </p:nvCxnSpPr>
        <p:spPr>
          <a:xfrm>
            <a:off x="5813854" y="4077730"/>
            <a:ext cx="0" cy="1210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2693773" y="1706603"/>
            <a:ext cx="28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Aerospace Nursing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144522" y="1707972"/>
            <a:ext cx="266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Robotic</a:t>
            </a:r>
            <a:r>
              <a:rPr lang="it-IT" b="1" dirty="0" smtClean="0"/>
              <a:t> Nursing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096265" y="5288692"/>
            <a:ext cx="389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Aerospace and </a:t>
            </a:r>
            <a:r>
              <a:rPr lang="it-IT" b="1" dirty="0" err="1" smtClean="0"/>
              <a:t>Robotic</a:t>
            </a:r>
            <a:r>
              <a:rPr lang="it-IT" b="1" dirty="0" smtClean="0"/>
              <a:t> Nursing</a:t>
            </a:r>
            <a:endParaRPr lang="it-IT" b="1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03259" cy="68580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54" y="0"/>
            <a:ext cx="6378146" cy="68580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89" y="-1"/>
            <a:ext cx="7003330" cy="6879799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6959942" y="0"/>
            <a:ext cx="523205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7192633" y="2473065"/>
            <a:ext cx="4099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Grazie per l’attenzione</a:t>
            </a:r>
          </a:p>
          <a:p>
            <a:endParaRPr lang="it-IT" sz="2400" b="1" dirty="0"/>
          </a:p>
          <a:p>
            <a:endParaRPr lang="it-IT" sz="2400" b="1" dirty="0" smtClean="0"/>
          </a:p>
          <a:p>
            <a:endParaRPr lang="it-IT" sz="2400" b="1" dirty="0" smtClean="0"/>
          </a:p>
          <a:p>
            <a:endParaRPr lang="it-IT" sz="2400" b="1" dirty="0"/>
          </a:p>
          <a:p>
            <a:r>
              <a:rPr lang="it-IT" sz="2400" b="1" dirty="0" smtClean="0"/>
              <a:t>Francesco Satiro</a:t>
            </a:r>
            <a:endParaRPr lang="it-IT" sz="2400" b="1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528" y="3162910"/>
            <a:ext cx="1010407" cy="969248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5018" y="850546"/>
            <a:ext cx="1305640" cy="1143055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5018" y="5261939"/>
            <a:ext cx="1576774" cy="1086695"/>
          </a:xfrm>
          <a:prstGeom prst="rect">
            <a:avLst/>
          </a:prstGeom>
        </p:spPr>
      </p:pic>
      <p:sp>
        <p:nvSpPr>
          <p:cNvPr id="33" name="Rettangolo 32"/>
          <p:cNvSpPr/>
          <p:nvPr/>
        </p:nvSpPr>
        <p:spPr>
          <a:xfrm>
            <a:off x="2829697" y="6019659"/>
            <a:ext cx="1603826" cy="849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6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242</TotalTime>
  <Words>167</Words>
  <Application>Microsoft Office PowerPoint</Application>
  <PresentationFormat>Widescreen</PresentationFormat>
  <Paragraphs>106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Annamaria</dc:creator>
  <cp:lastModifiedBy>Annamaria</cp:lastModifiedBy>
  <cp:revision>52</cp:revision>
  <dcterms:created xsi:type="dcterms:W3CDTF">2022-05-06T16:53:26Z</dcterms:created>
  <dcterms:modified xsi:type="dcterms:W3CDTF">2022-05-08T20:09:34Z</dcterms:modified>
</cp:coreProperties>
</file>