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84" r:id="rId6"/>
    <p:sldId id="260" r:id="rId7"/>
    <p:sldId id="261" r:id="rId8"/>
    <p:sldId id="262" r:id="rId9"/>
    <p:sldId id="285" r:id="rId10"/>
    <p:sldId id="266" r:id="rId11"/>
    <p:sldId id="263" r:id="rId12"/>
    <p:sldId id="264" r:id="rId13"/>
    <p:sldId id="265" r:id="rId14"/>
    <p:sldId id="277" r:id="rId15"/>
    <p:sldId id="278" r:id="rId16"/>
    <p:sldId id="286" r:id="rId17"/>
    <p:sldId id="279" r:id="rId18"/>
    <p:sldId id="287" r:id="rId19"/>
    <p:sldId id="268" r:id="rId20"/>
    <p:sldId id="28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p:scale>
          <a:sx n="93" d="100"/>
          <a:sy n="93" d="100"/>
        </p:scale>
        <p:origin x="-1160" y="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744118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93745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E3069EE-775B-4CB5-8B69-B176A04ACDC6}"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6133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624347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E3069EE-775B-4CB5-8B69-B176A04ACDC6}"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6154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2083299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937104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56108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2197868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8BE25F2-3644-426F-B74C-4F525D09EF09}" type="datetimeFigureOut">
              <a:rPr lang="it-IT" smtClean="0"/>
              <a:t>09/05/2022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123264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23439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8BE25F2-3644-426F-B74C-4F525D09EF09}" type="datetimeFigureOut">
              <a:rPr lang="it-IT" smtClean="0"/>
              <a:t>09/05/2022</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67064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8BE25F2-3644-426F-B74C-4F525D09EF09}" type="datetimeFigureOut">
              <a:rPr lang="it-IT" smtClean="0"/>
              <a:t>09/05/2022</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85656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BE25F2-3644-426F-B74C-4F525D09EF09}" type="datetimeFigureOut">
              <a:rPr lang="it-IT" smtClean="0"/>
              <a:t>09/05/2022</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148712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1155823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8BE25F2-3644-426F-B74C-4F525D09EF09}" type="datetimeFigureOut">
              <a:rPr lang="it-IT" smtClean="0"/>
              <a:t>09/05/2022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E3069EE-775B-4CB5-8B69-B176A04ACDC6}" type="slidenum">
              <a:rPr lang="it-IT" smtClean="0"/>
              <a:t>‹N›</a:t>
            </a:fld>
            <a:endParaRPr lang="it-IT"/>
          </a:p>
        </p:txBody>
      </p:sp>
    </p:spTree>
    <p:extLst>
      <p:ext uri="{BB962C8B-B14F-4D97-AF65-F5344CB8AC3E}">
        <p14:creationId xmlns:p14="http://schemas.microsoft.com/office/powerpoint/2010/main" val="317588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8BE25F2-3644-426F-B74C-4F525D09EF09}" type="datetimeFigureOut">
              <a:rPr lang="it-IT" smtClean="0"/>
              <a:t>09/05/2022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E3069EE-775B-4CB5-8B69-B176A04ACDC6}" type="slidenum">
              <a:rPr lang="it-IT" smtClean="0"/>
              <a:t>‹N›</a:t>
            </a:fld>
            <a:endParaRPr lang="it-IT"/>
          </a:p>
        </p:txBody>
      </p:sp>
    </p:spTree>
    <p:extLst>
      <p:ext uri="{BB962C8B-B14F-4D97-AF65-F5344CB8AC3E}">
        <p14:creationId xmlns:p14="http://schemas.microsoft.com/office/powerpoint/2010/main" val="1994099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t.wikipedia.org/wiki/Divenire#cite_note-12" TargetMode="External"/><Relationship Id="rId2" Type="http://schemas.openxmlformats.org/officeDocument/2006/relationships/hyperlink" Target="https://it.wikipedia.org/wiki/Sostanza_(filosofi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AA4190-F577-8731-F8E6-6D28A6EFA3FE}"/>
              </a:ext>
            </a:extLst>
          </p:cNvPr>
          <p:cNvSpPr>
            <a:spLocks noGrp="1"/>
          </p:cNvSpPr>
          <p:nvPr>
            <p:ph type="ctrTitle"/>
          </p:nvPr>
        </p:nvSpPr>
        <p:spPr/>
        <p:txBody>
          <a:bodyPr>
            <a:normAutofit fontScale="90000"/>
          </a:bodyPr>
          <a:lstStyle/>
          <a:p>
            <a:r>
              <a:rPr lang="it-IT" dirty="0"/>
              <a:t>I sensi dell’assistere:</a:t>
            </a:r>
            <a:br>
              <a:rPr lang="it-IT" dirty="0"/>
            </a:br>
            <a:r>
              <a:rPr lang="it-IT" dirty="0"/>
              <a:t>un senso per una professione in divenire</a:t>
            </a:r>
          </a:p>
        </p:txBody>
      </p:sp>
      <p:sp>
        <p:nvSpPr>
          <p:cNvPr id="3" name="Sottotitolo 2">
            <a:extLst>
              <a:ext uri="{FF2B5EF4-FFF2-40B4-BE49-F238E27FC236}">
                <a16:creationId xmlns:a16="http://schemas.microsoft.com/office/drawing/2014/main" id="{B8C8A2F8-5C81-D4E9-C690-432D34B50B38}"/>
              </a:ext>
            </a:extLst>
          </p:cNvPr>
          <p:cNvSpPr>
            <a:spLocks noGrp="1"/>
          </p:cNvSpPr>
          <p:nvPr>
            <p:ph type="subTitle" idx="1"/>
          </p:nvPr>
        </p:nvSpPr>
        <p:spPr/>
        <p:txBody>
          <a:bodyPr>
            <a:normAutofit fontScale="55000" lnSpcReduction="20000"/>
          </a:bodyPr>
          <a:lstStyle/>
          <a:p>
            <a:pPr algn="r"/>
            <a:endParaRPr lang="it-IT" sz="1400" i="1" dirty="0"/>
          </a:p>
          <a:p>
            <a:pPr algn="r"/>
            <a:endParaRPr lang="it-IT" sz="1400" i="1" dirty="0"/>
          </a:p>
          <a:p>
            <a:pPr algn="r"/>
            <a:r>
              <a:rPr lang="it-IT" sz="1400" i="1" dirty="0" err="1"/>
              <a:t>edoardo</a:t>
            </a:r>
            <a:r>
              <a:rPr lang="it-IT" sz="1400" i="1" dirty="0"/>
              <a:t> manzoni</a:t>
            </a:r>
          </a:p>
          <a:p>
            <a:pPr algn="r"/>
            <a:r>
              <a:rPr lang="it-IT" sz="1400" i="1" dirty="0"/>
              <a:t>OPI Treviso</a:t>
            </a:r>
          </a:p>
          <a:p>
            <a:pPr algn="r"/>
            <a:r>
              <a:rPr lang="it-IT" sz="1400" i="1" dirty="0"/>
              <a:t>12 maggio 2022</a:t>
            </a:r>
          </a:p>
        </p:txBody>
      </p:sp>
    </p:spTree>
    <p:extLst>
      <p:ext uri="{BB962C8B-B14F-4D97-AF65-F5344CB8AC3E}">
        <p14:creationId xmlns:p14="http://schemas.microsoft.com/office/powerpoint/2010/main" val="291755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E714B9-741D-8D3B-0473-68D4F771C57F}"/>
              </a:ext>
            </a:extLst>
          </p:cNvPr>
          <p:cNvSpPr>
            <a:spLocks noGrp="1"/>
          </p:cNvSpPr>
          <p:nvPr>
            <p:ph type="title"/>
          </p:nvPr>
        </p:nvSpPr>
        <p:spPr/>
        <p:txBody>
          <a:bodyPr/>
          <a:lstStyle/>
          <a:p>
            <a:r>
              <a:rPr lang="it-IT" dirty="0" err="1"/>
              <a:t>Adsum</a:t>
            </a:r>
            <a:r>
              <a:rPr lang="it-IT" dirty="0"/>
              <a:t> ed alterità</a:t>
            </a:r>
          </a:p>
        </p:txBody>
      </p:sp>
      <p:sp>
        <p:nvSpPr>
          <p:cNvPr id="3" name="Segnaposto contenuto 2">
            <a:extLst>
              <a:ext uri="{FF2B5EF4-FFF2-40B4-BE49-F238E27FC236}">
                <a16:creationId xmlns:a16="http://schemas.microsoft.com/office/drawing/2014/main" id="{4F577893-3B4F-C3F8-3C8E-3E9938BB0939}"/>
              </a:ext>
            </a:extLst>
          </p:cNvPr>
          <p:cNvSpPr>
            <a:spLocks noGrp="1"/>
          </p:cNvSpPr>
          <p:nvPr>
            <p:ph idx="1"/>
          </p:nvPr>
        </p:nvSpPr>
        <p:spPr/>
        <p:txBody>
          <a:bodyPr/>
          <a:lstStyle/>
          <a:p>
            <a:r>
              <a:rPr lang="it-IT" dirty="0"/>
              <a:t>Stare di fronte all’Alterità, all’Altro per ritrovare il Senso di sé stesso</a:t>
            </a:r>
          </a:p>
          <a:p>
            <a:r>
              <a:rPr lang="it-IT" dirty="0"/>
              <a:t>Altro, ci insegna Ricoeur (1990), ha due interpretazioni principali nella lingua latina:</a:t>
            </a:r>
          </a:p>
          <a:p>
            <a:pPr marL="571500" indent="-571500">
              <a:buFont typeface="+mj-lt"/>
              <a:buAutoNum type="romanUcPeriod"/>
            </a:pPr>
            <a:r>
              <a:rPr lang="it-IT" b="1" dirty="0" err="1"/>
              <a:t>Alius</a:t>
            </a:r>
            <a:endParaRPr lang="it-IT" b="1" dirty="0"/>
          </a:p>
          <a:p>
            <a:pPr marL="571500" indent="-571500">
              <a:buFont typeface="+mj-lt"/>
              <a:buAutoNum type="romanUcPeriod"/>
            </a:pPr>
            <a:r>
              <a:rPr lang="it-IT" b="1" dirty="0"/>
              <a:t>Alter</a:t>
            </a:r>
          </a:p>
          <a:p>
            <a:endParaRPr lang="it-IT" dirty="0"/>
          </a:p>
          <a:p>
            <a:r>
              <a:rPr lang="it-IT" dirty="0"/>
              <a:t>Questo percorso che porta da </a:t>
            </a:r>
            <a:r>
              <a:rPr lang="it-IT" dirty="0" err="1"/>
              <a:t>alius</a:t>
            </a:r>
            <a:r>
              <a:rPr lang="it-IT" dirty="0"/>
              <a:t> ad alter è una tensione etica che da senso alla relazione assistenziale;</a:t>
            </a:r>
          </a:p>
          <a:p>
            <a:r>
              <a:rPr lang="it-IT" dirty="0"/>
              <a:t>E’ un percorso che muove e si nutre dei sensi</a:t>
            </a:r>
          </a:p>
          <a:p>
            <a:endParaRPr lang="it-IT" dirty="0"/>
          </a:p>
        </p:txBody>
      </p:sp>
    </p:spTree>
    <p:extLst>
      <p:ext uri="{BB962C8B-B14F-4D97-AF65-F5344CB8AC3E}">
        <p14:creationId xmlns:p14="http://schemas.microsoft.com/office/powerpoint/2010/main" val="1655806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3FFD23-39D8-E84F-D528-CCC9F7C8944B}"/>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6F0B6B97-FBF0-CCE9-96E8-C49FA574F50B}"/>
              </a:ext>
            </a:extLst>
          </p:cNvPr>
          <p:cNvSpPr>
            <a:spLocks noGrp="1"/>
          </p:cNvSpPr>
          <p:nvPr>
            <p:ph idx="1"/>
          </p:nvPr>
        </p:nvSpPr>
        <p:spPr/>
        <p:txBody>
          <a:bodyPr/>
          <a:lstStyle/>
          <a:p>
            <a:endParaRPr lang="it-IT" dirty="0"/>
          </a:p>
          <a:p>
            <a:r>
              <a:rPr lang="it-IT" dirty="0"/>
              <a:t>L’</a:t>
            </a:r>
            <a:r>
              <a:rPr lang="it-IT" dirty="0" err="1"/>
              <a:t>Adsum</a:t>
            </a:r>
            <a:r>
              <a:rPr lang="it-IT" dirty="0"/>
              <a:t> sospinge lungo il percorso che va da </a:t>
            </a:r>
            <a:r>
              <a:rPr lang="it-IT" dirty="0" err="1"/>
              <a:t>Alius</a:t>
            </a:r>
            <a:r>
              <a:rPr lang="it-IT" dirty="0"/>
              <a:t> ad Alter</a:t>
            </a:r>
          </a:p>
          <a:p>
            <a:endParaRPr lang="it-IT" dirty="0"/>
          </a:p>
          <a:p>
            <a:r>
              <a:rPr lang="it-IT" dirty="0"/>
              <a:t>Uno stare che è una presenza totale, ostinata, a volte non voluta e subita ma piena e fruttuosa, fatta di misura oltre ogni misura. Una presenza sensoriale.</a:t>
            </a:r>
          </a:p>
          <a:p>
            <a:endParaRPr lang="it-IT" dirty="0"/>
          </a:p>
          <a:p>
            <a:r>
              <a:rPr lang="it-IT" dirty="0"/>
              <a:t>È in questo stare che vivono i sensi, è in questo stare che si </a:t>
            </a:r>
            <a:r>
              <a:rPr lang="it-IT" dirty="0" err="1"/>
              <a:t>com</a:t>
            </a:r>
            <a:r>
              <a:rPr lang="it-IT" dirty="0"/>
              <a:t>-prende il Senso</a:t>
            </a:r>
          </a:p>
        </p:txBody>
      </p:sp>
    </p:spTree>
    <p:extLst>
      <p:ext uri="{BB962C8B-B14F-4D97-AF65-F5344CB8AC3E}">
        <p14:creationId xmlns:p14="http://schemas.microsoft.com/office/powerpoint/2010/main" val="207265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6CBAC5-B554-F885-9055-C75C7D33045A}"/>
              </a:ext>
            </a:extLst>
          </p:cNvPr>
          <p:cNvSpPr>
            <a:spLocks noGrp="1"/>
          </p:cNvSpPr>
          <p:nvPr>
            <p:ph type="title"/>
          </p:nvPr>
        </p:nvSpPr>
        <p:spPr/>
        <p:txBody>
          <a:bodyPr/>
          <a:lstStyle/>
          <a:p>
            <a:r>
              <a:rPr lang="it-IT" dirty="0"/>
              <a:t>I sensi</a:t>
            </a:r>
          </a:p>
        </p:txBody>
      </p:sp>
      <p:sp>
        <p:nvSpPr>
          <p:cNvPr id="3" name="Segnaposto contenuto 2">
            <a:extLst>
              <a:ext uri="{FF2B5EF4-FFF2-40B4-BE49-F238E27FC236}">
                <a16:creationId xmlns:a16="http://schemas.microsoft.com/office/drawing/2014/main" id="{85EDD865-FA8A-62F4-63BB-B5E6406B7C2F}"/>
              </a:ext>
            </a:extLst>
          </p:cNvPr>
          <p:cNvSpPr>
            <a:spLocks noGrp="1"/>
          </p:cNvSpPr>
          <p:nvPr>
            <p:ph idx="1"/>
          </p:nvPr>
        </p:nvSpPr>
        <p:spPr/>
        <p:txBody>
          <a:bodyPr>
            <a:normAutofit fontScale="32500" lnSpcReduction="20000"/>
          </a:bodyPr>
          <a:lstStyle/>
          <a:p>
            <a:endParaRPr lang="it-IT" dirty="0"/>
          </a:p>
          <a:p>
            <a:pPr algn="l"/>
            <a:r>
              <a:rPr lang="it-IT" sz="3700" b="1" i="0" dirty="0">
                <a:solidFill>
                  <a:srgbClr val="232323"/>
                </a:solidFill>
                <a:effectLst/>
                <a:latin typeface="Georgia" panose="02040502050405020303" pitchFamily="18" charset="0"/>
              </a:rPr>
              <a:t>Il tatto</a:t>
            </a:r>
            <a:br>
              <a:rPr lang="it-IT" sz="3700" dirty="0"/>
            </a:br>
            <a:r>
              <a:rPr lang="it-IT" sz="3700" b="0" i="0" dirty="0">
                <a:solidFill>
                  <a:srgbClr val="232323"/>
                </a:solidFill>
                <a:effectLst/>
                <a:latin typeface="Georgia" panose="02040502050405020303" pitchFamily="18" charset="0"/>
              </a:rPr>
              <a:t>Il tatto è quel senso, mediante il quale, noi percepiamo la forma, la consistenza, il peso ed il colore dei corpi. E’ il senso più vero per l’assistere : esso non mente, contiene, spinge, sorregge, ferma ……</a:t>
            </a:r>
            <a:br>
              <a:rPr lang="it-IT" sz="3700" dirty="0"/>
            </a:br>
            <a:br>
              <a:rPr lang="it-IT" sz="3700" dirty="0"/>
            </a:br>
            <a:r>
              <a:rPr lang="it-IT" sz="3700" b="1" i="0" dirty="0">
                <a:solidFill>
                  <a:srgbClr val="232323"/>
                </a:solidFill>
                <a:effectLst/>
                <a:latin typeface="Georgia" panose="02040502050405020303" pitchFamily="18" charset="0"/>
              </a:rPr>
              <a:t>L’odorato</a:t>
            </a:r>
            <a:br>
              <a:rPr lang="it-IT" sz="3700" dirty="0"/>
            </a:br>
            <a:r>
              <a:rPr lang="it-IT" sz="3700" b="0" i="0" dirty="0">
                <a:solidFill>
                  <a:srgbClr val="232323"/>
                </a:solidFill>
                <a:effectLst/>
                <a:latin typeface="Georgia" panose="02040502050405020303" pitchFamily="18" charset="0"/>
              </a:rPr>
              <a:t>Il senso dell’olfatto o dell’odorato ci fa percepire l’odore dei corpi. </a:t>
            </a:r>
            <a:r>
              <a:rPr lang="it-IT" sz="3700" dirty="0">
                <a:solidFill>
                  <a:srgbClr val="232323"/>
                </a:solidFill>
                <a:latin typeface="Georgia" panose="02040502050405020303" pitchFamily="18" charset="0"/>
              </a:rPr>
              <a:t>Ci dice dell’altro, del suo bisogno e della sua paura; racconta il profumo e l’acre dell’abbandono. L’etimologia di profumo, francese, ricorda lo spandersi, l’avvolgere una relazione assistenziale </a:t>
            </a:r>
            <a:br>
              <a:rPr lang="it-IT" sz="3700" dirty="0"/>
            </a:br>
            <a:br>
              <a:rPr lang="it-IT" sz="3700" dirty="0"/>
            </a:br>
            <a:r>
              <a:rPr lang="it-IT" sz="3700" b="1" i="0" dirty="0">
                <a:solidFill>
                  <a:srgbClr val="232323"/>
                </a:solidFill>
                <a:effectLst/>
                <a:latin typeface="Georgia" panose="02040502050405020303" pitchFamily="18" charset="0"/>
              </a:rPr>
              <a:t>Il gusto</a:t>
            </a:r>
            <a:br>
              <a:rPr lang="it-IT" sz="3700" dirty="0"/>
            </a:br>
            <a:r>
              <a:rPr lang="it-IT" sz="3700" b="0" i="0" dirty="0">
                <a:solidFill>
                  <a:srgbClr val="232323"/>
                </a:solidFill>
                <a:effectLst/>
                <a:latin typeface="Georgia" panose="02040502050405020303" pitchFamily="18" charset="0"/>
              </a:rPr>
              <a:t>Il senso del gusto serve a rivelarci il sapore dei vari corpi. Il bacio, il cibo, l’acqua, definiscono la condivisione  principio e fine di ogni assistere. Gustare, per sé e per gli altri, è luogo di intimità e verità</a:t>
            </a:r>
            <a:br>
              <a:rPr lang="it-IT" sz="3700" dirty="0"/>
            </a:br>
            <a:br>
              <a:rPr lang="it-IT" sz="3700" dirty="0"/>
            </a:br>
            <a:r>
              <a:rPr lang="it-IT" sz="3700" b="1" i="0" dirty="0">
                <a:solidFill>
                  <a:srgbClr val="232323"/>
                </a:solidFill>
                <a:effectLst/>
                <a:latin typeface="Georgia" panose="02040502050405020303" pitchFamily="18" charset="0"/>
              </a:rPr>
              <a:t>L’udito</a:t>
            </a:r>
            <a:br>
              <a:rPr lang="it-IT" sz="3700" dirty="0"/>
            </a:br>
            <a:r>
              <a:rPr lang="it-IT" sz="3700" b="0" i="0" dirty="0">
                <a:solidFill>
                  <a:srgbClr val="232323"/>
                </a:solidFill>
                <a:effectLst/>
                <a:latin typeface="Georgia" panose="02040502050405020303" pitchFamily="18" charset="0"/>
              </a:rPr>
              <a:t>Il senso dell’udito ci permette di percepire i suoni ed i rumori. E’ il luogo dell’ascolto, penuria del nostro tempo, che coglie il detto, il non detto e l’indicibile. Udire per sentire.</a:t>
            </a:r>
            <a:br>
              <a:rPr lang="it-IT" sz="3700" dirty="0"/>
            </a:br>
            <a:br>
              <a:rPr lang="it-IT" sz="3700" dirty="0"/>
            </a:br>
            <a:r>
              <a:rPr lang="it-IT" sz="3700" b="1" i="0" dirty="0">
                <a:solidFill>
                  <a:srgbClr val="232323"/>
                </a:solidFill>
                <a:effectLst/>
                <a:latin typeface="Georgia" panose="02040502050405020303" pitchFamily="18" charset="0"/>
              </a:rPr>
              <a:t>La vista</a:t>
            </a:r>
            <a:br>
              <a:rPr lang="it-IT" sz="3700" dirty="0"/>
            </a:br>
            <a:r>
              <a:rPr lang="it-IT" sz="3700" b="0" i="0" dirty="0">
                <a:solidFill>
                  <a:srgbClr val="232323"/>
                </a:solidFill>
                <a:effectLst/>
                <a:latin typeface="Georgia" panose="02040502050405020303" pitchFamily="18" charset="0"/>
              </a:rPr>
              <a:t>Il senso della vista ci rivela il colore la forma, le dimensioni degli oggetti ed il posto che essi occupano nello spazio. </a:t>
            </a:r>
            <a:r>
              <a:rPr lang="it-IT" sz="4000" b="0" i="0" dirty="0">
                <a:solidFill>
                  <a:srgbClr val="232323"/>
                </a:solidFill>
                <a:effectLst/>
              </a:rPr>
              <a:t>«</a:t>
            </a:r>
            <a:r>
              <a:rPr lang="it-IT" sz="4000" b="0" i="0" dirty="0">
                <a:solidFill>
                  <a:srgbClr val="3A3A3A"/>
                </a:solidFill>
                <a:effectLst/>
              </a:rPr>
              <a:t>L’anima è la nostra dimora; i nostri occhi sono le sue finestre» (Gibran 1927).</a:t>
            </a:r>
            <a:br>
              <a:rPr lang="it-IT" sz="2800" dirty="0"/>
            </a:br>
            <a:br>
              <a:rPr lang="it-IT" sz="2800" dirty="0"/>
            </a:br>
            <a:endParaRPr lang="it-IT" sz="3700" b="0" i="0" dirty="0">
              <a:solidFill>
                <a:srgbClr val="232323"/>
              </a:solidFill>
              <a:effectLst/>
              <a:latin typeface="Georgia" panose="02040502050405020303" pitchFamily="18" charset="0"/>
            </a:endParaRPr>
          </a:p>
        </p:txBody>
      </p:sp>
    </p:spTree>
    <p:extLst>
      <p:ext uri="{BB962C8B-B14F-4D97-AF65-F5344CB8AC3E}">
        <p14:creationId xmlns:p14="http://schemas.microsoft.com/office/powerpoint/2010/main" val="3023626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74B7E2-C4D0-1051-D951-26CA885A4837}"/>
              </a:ext>
            </a:extLst>
          </p:cNvPr>
          <p:cNvSpPr>
            <a:spLocks noGrp="1"/>
          </p:cNvSpPr>
          <p:nvPr>
            <p:ph type="title"/>
          </p:nvPr>
        </p:nvSpPr>
        <p:spPr/>
        <p:txBody>
          <a:bodyPr/>
          <a:lstStyle/>
          <a:p>
            <a:r>
              <a:rPr lang="it-IT" dirty="0"/>
              <a:t>Il Gesto, dai sensi al Senso</a:t>
            </a:r>
          </a:p>
        </p:txBody>
      </p:sp>
      <p:sp>
        <p:nvSpPr>
          <p:cNvPr id="3" name="Segnaposto contenuto 2">
            <a:extLst>
              <a:ext uri="{FF2B5EF4-FFF2-40B4-BE49-F238E27FC236}">
                <a16:creationId xmlns:a16="http://schemas.microsoft.com/office/drawing/2014/main" id="{32FC0D67-F75D-FA5D-732E-D55E415DA425}"/>
              </a:ext>
            </a:extLst>
          </p:cNvPr>
          <p:cNvSpPr>
            <a:spLocks noGrp="1"/>
          </p:cNvSpPr>
          <p:nvPr>
            <p:ph idx="1"/>
          </p:nvPr>
        </p:nvSpPr>
        <p:spPr/>
        <p:txBody>
          <a:bodyPr>
            <a:normAutofit/>
          </a:bodyPr>
          <a:lstStyle/>
          <a:p>
            <a:pPr marL="0" indent="0">
              <a:buNone/>
            </a:pPr>
            <a:endParaRPr lang="it-IT" dirty="0"/>
          </a:p>
          <a:p>
            <a:r>
              <a:rPr lang="it-IT" dirty="0"/>
              <a:t>La dimensione antropologica e la dimensione ontologica dell’uomo trovano la loro sintesi nel Gesto</a:t>
            </a:r>
          </a:p>
          <a:p>
            <a:pPr marL="0" indent="0">
              <a:buNone/>
            </a:pPr>
            <a:endParaRPr lang="it-IT" dirty="0"/>
          </a:p>
          <a:p>
            <a:r>
              <a:rPr lang="it-IT" dirty="0"/>
              <a:t>Il Gesto è ponte di riconciliazione</a:t>
            </a:r>
          </a:p>
          <a:p>
            <a:endParaRPr lang="it-IT" dirty="0"/>
          </a:p>
          <a:p>
            <a:r>
              <a:rPr lang="it-IT" dirty="0"/>
              <a:t>Il gesto vive dei sensi</a:t>
            </a:r>
          </a:p>
          <a:p>
            <a:endParaRPr lang="it-IT" dirty="0"/>
          </a:p>
          <a:p>
            <a:r>
              <a:rPr lang="it-IT" dirty="0"/>
              <a:t>Nel Gesto i sensi costruiscono il Senso</a:t>
            </a:r>
          </a:p>
        </p:txBody>
      </p:sp>
    </p:spTree>
    <p:extLst>
      <p:ext uri="{BB962C8B-B14F-4D97-AF65-F5344CB8AC3E}">
        <p14:creationId xmlns:p14="http://schemas.microsoft.com/office/powerpoint/2010/main" val="56224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2A59F95-4950-95E0-8BC0-15A8F8E32EC4}"/>
              </a:ext>
            </a:extLst>
          </p:cNvPr>
          <p:cNvSpPr>
            <a:spLocks noGrp="1" noRot="1" noChangeArrowheads="1"/>
          </p:cNvSpPr>
          <p:nvPr>
            <p:ph type="title"/>
          </p:nvPr>
        </p:nvSpPr>
        <p:spPr/>
        <p:txBody>
          <a:bodyPr/>
          <a:lstStyle/>
          <a:p>
            <a:r>
              <a:rPr lang="it-IT" altLang="it-IT" dirty="0"/>
              <a:t>Il Gesto</a:t>
            </a:r>
          </a:p>
        </p:txBody>
      </p:sp>
      <p:sp>
        <p:nvSpPr>
          <p:cNvPr id="14339" name="Rectangle 3">
            <a:extLst>
              <a:ext uri="{FF2B5EF4-FFF2-40B4-BE49-F238E27FC236}">
                <a16:creationId xmlns:a16="http://schemas.microsoft.com/office/drawing/2014/main" id="{2B33798F-607B-AE74-F2F0-6D666FE58A83}"/>
              </a:ext>
            </a:extLst>
          </p:cNvPr>
          <p:cNvSpPr>
            <a:spLocks noGrp="1" noRot="1" noChangeArrowheads="1"/>
          </p:cNvSpPr>
          <p:nvPr>
            <p:ph idx="1"/>
          </p:nvPr>
        </p:nvSpPr>
        <p:spPr/>
        <p:txBody>
          <a:bodyPr/>
          <a:lstStyle/>
          <a:p>
            <a:endParaRPr lang="it-IT" altLang="it-IT" b="1" dirty="0"/>
          </a:p>
          <a:p>
            <a:pPr marL="0" indent="0">
              <a:buNone/>
            </a:pPr>
            <a:r>
              <a:rPr lang="it-IT" altLang="it-IT" b="1" dirty="0"/>
              <a:t>Il processo dell’</a:t>
            </a:r>
            <a:r>
              <a:rPr lang="it-IT" altLang="it-IT" b="1" dirty="0" err="1"/>
              <a:t>Adsum</a:t>
            </a:r>
            <a:r>
              <a:rPr lang="it-IT" altLang="it-IT" b="1" dirty="0"/>
              <a:t> da </a:t>
            </a:r>
            <a:r>
              <a:rPr lang="it-IT" altLang="it-IT" b="1" dirty="0" err="1"/>
              <a:t>alius</a:t>
            </a:r>
            <a:r>
              <a:rPr lang="it-IT" altLang="it-IT" b="1" dirty="0"/>
              <a:t> a alter richiede dei Gesti.</a:t>
            </a:r>
          </a:p>
          <a:p>
            <a:pPr marL="0" indent="0">
              <a:buNone/>
            </a:pPr>
            <a:endParaRPr lang="it-IT" altLang="it-IT" b="1" dirty="0"/>
          </a:p>
          <a:p>
            <a:pPr marL="0" indent="0">
              <a:buNone/>
            </a:pPr>
            <a:r>
              <a:rPr lang="it-IT" altLang="it-IT" b="1" dirty="0"/>
              <a:t>Nel Gesto convivono:</a:t>
            </a:r>
          </a:p>
          <a:p>
            <a:pPr>
              <a:buFont typeface="Wingdings" panose="05000000000000000000" pitchFamily="2" charset="2"/>
              <a:buChar char="q"/>
            </a:pPr>
            <a:r>
              <a:rPr lang="it-IT" altLang="it-IT" b="1" dirty="0"/>
              <a:t>Intenzionalità </a:t>
            </a:r>
            <a:r>
              <a:rPr lang="it-IT" altLang="it-IT" dirty="0"/>
              <a:t> ( scienza)</a:t>
            </a:r>
          </a:p>
          <a:p>
            <a:pPr>
              <a:buFont typeface="Wingdings" panose="05000000000000000000" pitchFamily="2" charset="2"/>
              <a:buChar char="q"/>
            </a:pPr>
            <a:r>
              <a:rPr lang="it-IT" altLang="it-IT" b="1" dirty="0"/>
              <a:t>Intensità</a:t>
            </a:r>
            <a:r>
              <a:rPr lang="it-IT" altLang="it-IT" dirty="0"/>
              <a:t> ( passione, coscienza)</a:t>
            </a:r>
          </a:p>
          <a:p>
            <a:pPr>
              <a:buFont typeface="Arial" panose="020B0604020202020204" pitchFamily="34" charset="0"/>
              <a:buNone/>
            </a:pPr>
            <a:endParaRPr lang="it-IT" altLang="it-IT" dirty="0"/>
          </a:p>
          <a:p>
            <a:pPr>
              <a:buFont typeface="Arial" panose="020B0604020202020204" pitchFamily="34" charset="0"/>
              <a:buNone/>
            </a:pPr>
            <a:endParaRPr lang="it-IT" alt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E3A51B3-D648-E0DD-44EB-75A8C07FE32E}"/>
              </a:ext>
            </a:extLst>
          </p:cNvPr>
          <p:cNvSpPr>
            <a:spLocks noGrp="1" noRot="1" noChangeArrowheads="1"/>
          </p:cNvSpPr>
          <p:nvPr>
            <p:ph type="title"/>
          </p:nvPr>
        </p:nvSpPr>
        <p:spPr/>
        <p:txBody>
          <a:bodyPr/>
          <a:lstStyle/>
          <a:p>
            <a:endParaRPr lang="it-IT" altLang="it-IT"/>
          </a:p>
        </p:txBody>
      </p:sp>
      <p:sp>
        <p:nvSpPr>
          <p:cNvPr id="15363" name="Rectangle 3">
            <a:extLst>
              <a:ext uri="{FF2B5EF4-FFF2-40B4-BE49-F238E27FC236}">
                <a16:creationId xmlns:a16="http://schemas.microsoft.com/office/drawing/2014/main" id="{751191B4-043F-0507-08A4-565316FD2845}"/>
              </a:ext>
            </a:extLst>
          </p:cNvPr>
          <p:cNvSpPr>
            <a:spLocks noGrp="1" noRot="1" noChangeArrowheads="1"/>
          </p:cNvSpPr>
          <p:nvPr>
            <p:ph idx="1"/>
          </p:nvPr>
        </p:nvSpPr>
        <p:spPr/>
        <p:txBody>
          <a:bodyPr>
            <a:normAutofit fontScale="92500" lnSpcReduction="20000"/>
          </a:bodyPr>
          <a:lstStyle/>
          <a:p>
            <a:pPr>
              <a:lnSpc>
                <a:spcPct val="80000"/>
              </a:lnSpc>
            </a:pPr>
            <a:r>
              <a:rPr lang="it-IT" altLang="it-IT" sz="2000" dirty="0"/>
              <a:t>Il gesto non è un’azione. E’ qualcosa di più e di diverso.</a:t>
            </a:r>
          </a:p>
          <a:p>
            <a:pPr>
              <a:lnSpc>
                <a:spcPct val="80000"/>
              </a:lnSpc>
            </a:pPr>
            <a:r>
              <a:rPr lang="it-IT" altLang="it-IT" sz="2000" dirty="0"/>
              <a:t>In ambito di cura, il gesto assume valore teorico di guida, indirizzo, senso, e relazione.</a:t>
            </a:r>
          </a:p>
          <a:p>
            <a:pPr>
              <a:lnSpc>
                <a:spcPct val="80000"/>
              </a:lnSpc>
            </a:pPr>
            <a:r>
              <a:rPr lang="it-IT" altLang="it-IT" sz="2000" dirty="0"/>
              <a:t>Il gesto è l</a:t>
            </a:r>
            <a:r>
              <a:rPr lang="it-IT" altLang="it-IT" sz="2000" i="1" dirty="0"/>
              <a:t>uogo di senso </a:t>
            </a:r>
            <a:r>
              <a:rPr lang="it-IT" altLang="it-IT" sz="2000" dirty="0"/>
              <a:t>sia per chi lo effettua e sia per chi lo riceve.</a:t>
            </a:r>
          </a:p>
          <a:p>
            <a:pPr>
              <a:lnSpc>
                <a:spcPct val="80000"/>
              </a:lnSpc>
            </a:pPr>
            <a:r>
              <a:rPr lang="it-IT" altLang="it-IT" sz="2000" dirty="0"/>
              <a:t>L’uomo ha  sua dignità, ricorda </a:t>
            </a:r>
            <a:r>
              <a:rPr lang="it-IT" altLang="it-IT" sz="2000" dirty="0" err="1"/>
              <a:t>Spaemann</a:t>
            </a:r>
            <a:r>
              <a:rPr lang="it-IT" altLang="it-IT" sz="2000" dirty="0"/>
              <a:t>, che non può essere data o tolta poiché è caratteristica ontologica costitutiva. </a:t>
            </a:r>
          </a:p>
          <a:p>
            <a:pPr>
              <a:lnSpc>
                <a:spcPct val="80000"/>
              </a:lnSpc>
            </a:pPr>
            <a:r>
              <a:rPr lang="it-IT" altLang="it-IT" sz="2000" dirty="0"/>
              <a:t>I gesti di assistenza possono però calpestare o sollevare la dignità della persona che abbiamo preso in carico, dando concreto significato al concetto di alterità.</a:t>
            </a:r>
          </a:p>
          <a:p>
            <a:pPr>
              <a:lnSpc>
                <a:spcPct val="80000"/>
              </a:lnSpc>
            </a:pPr>
            <a:r>
              <a:rPr lang="it-IT" altLang="it-IT" sz="2000" dirty="0"/>
              <a:t>La persona  che riceve un gesto non riceve solo una risposta alle proprie necessità, ma  sente la sua dignità sollevarsi, il suo essere persona confermarsi, la sua vita gemere.</a:t>
            </a:r>
          </a:p>
          <a:p>
            <a:pPr>
              <a:lnSpc>
                <a:spcPct val="80000"/>
              </a:lnSpc>
            </a:pPr>
            <a:r>
              <a:rPr lang="it-IT" altLang="it-IT" sz="2000" dirty="0"/>
              <a:t>Inoltre il gesto fa nascere  dignità anche in  chi lo effettua e non solo a chi lo contempla ricevendolo. Ecco la nostra straordinaria potenzialità</a:t>
            </a:r>
          </a:p>
          <a:p>
            <a:pPr>
              <a:lnSpc>
                <a:spcPct val="80000"/>
              </a:lnSpc>
            </a:pPr>
            <a:r>
              <a:rPr lang="it-IT" altLang="it-IT" sz="2000" dirty="0"/>
              <a:t>I gesti più veri coinvolgono i sensi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FE21C1-DCAA-7822-42D8-EFE09E14F6E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B1D4109-B213-C5A1-F92F-AE6D55F696FE}"/>
              </a:ext>
            </a:extLst>
          </p:cNvPr>
          <p:cNvSpPr>
            <a:spLocks noGrp="1"/>
          </p:cNvSpPr>
          <p:nvPr>
            <p:ph idx="1"/>
          </p:nvPr>
        </p:nvSpPr>
        <p:spPr/>
        <p:txBody>
          <a:bodyPr/>
          <a:lstStyle/>
          <a:p>
            <a:endParaRPr lang="it-IT" dirty="0"/>
          </a:p>
          <a:p>
            <a:endParaRPr lang="it-IT" dirty="0"/>
          </a:p>
          <a:p>
            <a:r>
              <a:rPr lang="it-IT" dirty="0"/>
              <a:t>Coltivando una relazione sensoriale, attraverso la gestualità infermieristica della dimensione antropologica, noi perveniamo alla immanenza della dimensione antropologica e diamo Senso alla nostra scienza e alla nostra professione</a:t>
            </a:r>
          </a:p>
          <a:p>
            <a:endParaRPr lang="it-IT" dirty="0"/>
          </a:p>
          <a:p>
            <a:r>
              <a:rPr lang="it-IT" dirty="0"/>
              <a:t>Così si realizza il divenire </a:t>
            </a:r>
          </a:p>
        </p:txBody>
      </p:sp>
    </p:spTree>
    <p:extLst>
      <p:ext uri="{BB962C8B-B14F-4D97-AF65-F5344CB8AC3E}">
        <p14:creationId xmlns:p14="http://schemas.microsoft.com/office/powerpoint/2010/main" val="1365143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D25C2DF-EE7A-1FA0-A85F-5675AD342DDB}"/>
              </a:ext>
            </a:extLst>
          </p:cNvPr>
          <p:cNvSpPr>
            <a:spLocks noGrp="1" noRot="1" noChangeArrowheads="1"/>
          </p:cNvSpPr>
          <p:nvPr>
            <p:ph type="title"/>
          </p:nvPr>
        </p:nvSpPr>
        <p:spPr/>
        <p:txBody>
          <a:bodyPr/>
          <a:lstStyle/>
          <a:p>
            <a:endParaRPr lang="it-IT" altLang="it-IT"/>
          </a:p>
        </p:txBody>
      </p:sp>
      <p:sp>
        <p:nvSpPr>
          <p:cNvPr id="16387" name="Rectangle 3">
            <a:extLst>
              <a:ext uri="{FF2B5EF4-FFF2-40B4-BE49-F238E27FC236}">
                <a16:creationId xmlns:a16="http://schemas.microsoft.com/office/drawing/2014/main" id="{BA81433C-3B2E-B811-85D0-FB1BFAE1F01F}"/>
              </a:ext>
            </a:extLst>
          </p:cNvPr>
          <p:cNvSpPr>
            <a:spLocks noGrp="1" noRot="1" noChangeArrowheads="1"/>
          </p:cNvSpPr>
          <p:nvPr>
            <p:ph idx="1"/>
          </p:nvPr>
        </p:nvSpPr>
        <p:spPr/>
        <p:txBody>
          <a:bodyPr/>
          <a:lstStyle/>
          <a:p>
            <a:pPr>
              <a:lnSpc>
                <a:spcPct val="90000"/>
              </a:lnSpc>
            </a:pPr>
            <a:r>
              <a:rPr lang="it-IT" altLang="it-IT" dirty="0"/>
              <a:t>Attraverso il gesto, composto anche dalla più banale azione come portar la tazzina del caffè col piattino, celebriamo che “la persona umana costituisce non solo il valore più alto, ma la finalità stessa della storia”</a:t>
            </a:r>
          </a:p>
          <a:p>
            <a:pPr>
              <a:lnSpc>
                <a:spcPct val="90000"/>
              </a:lnSpc>
            </a:pPr>
            <a:r>
              <a:rPr lang="it-IT" altLang="it-IT" dirty="0"/>
              <a:t>Il gesto cambia definitivamente le due parti che lo hanno vissuto.</a:t>
            </a:r>
          </a:p>
          <a:p>
            <a:pPr marL="0" indent="0">
              <a:lnSpc>
                <a:spcPct val="90000"/>
              </a:lnSpc>
              <a:buNone/>
            </a:pPr>
            <a:endParaRPr lang="it-IT" altLang="it-IT" dirty="0"/>
          </a:p>
          <a:p>
            <a:pPr>
              <a:lnSpc>
                <a:spcPct val="90000"/>
              </a:lnSpc>
            </a:pPr>
            <a:r>
              <a:rPr lang="it-IT" altLang="it-IT" dirty="0"/>
              <a:t>Il cambiamento, se nasce da una valorizzazione della dignità, rende sia l’operatore che il destinatario, nuovi uomini, più consapevoli di sé e del loro essere nel mondo.</a:t>
            </a:r>
          </a:p>
          <a:p>
            <a:pPr>
              <a:lnSpc>
                <a:spcPct val="90000"/>
              </a:lnSpc>
            </a:pPr>
            <a:endParaRPr lang="it-IT" alt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8B2372-CAD0-7F20-0FF4-9AAC688846E4}"/>
              </a:ext>
            </a:extLst>
          </p:cNvPr>
          <p:cNvSpPr>
            <a:spLocks noGrp="1"/>
          </p:cNvSpPr>
          <p:nvPr>
            <p:ph type="title"/>
          </p:nvPr>
        </p:nvSpPr>
        <p:spPr/>
        <p:txBody>
          <a:bodyPr/>
          <a:lstStyle/>
          <a:p>
            <a:r>
              <a:rPr lang="it-IT" dirty="0"/>
              <a:t>Conclusioni</a:t>
            </a:r>
          </a:p>
        </p:txBody>
      </p:sp>
      <p:sp>
        <p:nvSpPr>
          <p:cNvPr id="3" name="Segnaposto contenuto 2">
            <a:extLst>
              <a:ext uri="{FF2B5EF4-FFF2-40B4-BE49-F238E27FC236}">
                <a16:creationId xmlns:a16="http://schemas.microsoft.com/office/drawing/2014/main" id="{EE90028A-E01F-A20B-E1DD-425F110DD1A1}"/>
              </a:ext>
            </a:extLst>
          </p:cNvPr>
          <p:cNvSpPr>
            <a:spLocks noGrp="1"/>
          </p:cNvSpPr>
          <p:nvPr>
            <p:ph idx="1"/>
          </p:nvPr>
        </p:nvSpPr>
        <p:spPr/>
        <p:txBody>
          <a:bodyPr/>
          <a:lstStyle/>
          <a:p>
            <a:endParaRPr lang="it-IT" dirty="0"/>
          </a:p>
          <a:p>
            <a:r>
              <a:rPr lang="it-IT" dirty="0"/>
              <a:t>I sensi dell’assistere, nella più ardita scienza infermieristica, generano il Senso di una professione che affonda le proprie radici nel passato e genera fervide foglie di futuro</a:t>
            </a:r>
          </a:p>
          <a:p>
            <a:endParaRPr lang="it-IT" dirty="0"/>
          </a:p>
          <a:p>
            <a:r>
              <a:rPr lang="it-IT" dirty="0"/>
              <a:t>Un percorso vissuto nel quotidiano, nell’istante, nell’occasionale; nel toccare, vedere, gustare, udire, odorare</a:t>
            </a:r>
          </a:p>
        </p:txBody>
      </p:sp>
    </p:spTree>
    <p:extLst>
      <p:ext uri="{BB962C8B-B14F-4D97-AF65-F5344CB8AC3E}">
        <p14:creationId xmlns:p14="http://schemas.microsoft.com/office/powerpoint/2010/main" val="3272785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99F853-654A-5F83-CA98-17CCE1CCA908}"/>
              </a:ext>
            </a:extLst>
          </p:cNvPr>
          <p:cNvSpPr>
            <a:spLocks noGrp="1"/>
          </p:cNvSpPr>
          <p:nvPr>
            <p:ph type="title"/>
          </p:nvPr>
        </p:nvSpPr>
        <p:spPr/>
        <p:txBody>
          <a:bodyPr/>
          <a:lstStyle/>
          <a:p>
            <a:endParaRPr lang="it-IT"/>
          </a:p>
        </p:txBody>
      </p:sp>
      <p:pic>
        <p:nvPicPr>
          <p:cNvPr id="5" name="Segnaposto contenuto 4">
            <a:extLst>
              <a:ext uri="{FF2B5EF4-FFF2-40B4-BE49-F238E27FC236}">
                <a16:creationId xmlns:a16="http://schemas.microsoft.com/office/drawing/2014/main" id="{CDDB8CCA-E064-692E-1BE8-391DF1DD7FC2}"/>
              </a:ext>
            </a:extLst>
          </p:cNvPr>
          <p:cNvPicPr>
            <a:picLocks noGrp="1" noChangeAspect="1"/>
          </p:cNvPicPr>
          <p:nvPr>
            <p:ph idx="1"/>
          </p:nvPr>
        </p:nvPicPr>
        <p:blipFill>
          <a:blip r:embed="rId2"/>
          <a:stretch>
            <a:fillRect/>
          </a:stretch>
        </p:blipFill>
        <p:spPr>
          <a:xfrm>
            <a:off x="1794425" y="2093080"/>
            <a:ext cx="7145606" cy="3816427"/>
          </a:xfrm>
          <a:prstGeom prst="rect">
            <a:avLst/>
          </a:prstGeom>
        </p:spPr>
      </p:pic>
    </p:spTree>
    <p:extLst>
      <p:ext uri="{BB962C8B-B14F-4D97-AF65-F5344CB8AC3E}">
        <p14:creationId xmlns:p14="http://schemas.microsoft.com/office/powerpoint/2010/main" val="370708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F199B9-9F12-ED5B-8AD0-FD1D160B85BA}"/>
              </a:ext>
            </a:extLst>
          </p:cNvPr>
          <p:cNvSpPr>
            <a:spLocks noGrp="1"/>
          </p:cNvSpPr>
          <p:nvPr>
            <p:ph type="title"/>
          </p:nvPr>
        </p:nvSpPr>
        <p:spPr/>
        <p:txBody>
          <a:bodyPr/>
          <a:lstStyle/>
          <a:p>
            <a:r>
              <a:rPr lang="it-IT" dirty="0"/>
              <a:t>Le parole</a:t>
            </a:r>
          </a:p>
        </p:txBody>
      </p:sp>
      <p:sp>
        <p:nvSpPr>
          <p:cNvPr id="3" name="Segnaposto contenuto 2">
            <a:extLst>
              <a:ext uri="{FF2B5EF4-FFF2-40B4-BE49-F238E27FC236}">
                <a16:creationId xmlns:a16="http://schemas.microsoft.com/office/drawing/2014/main" id="{D9320A3B-ABA3-7396-87AF-0E0F6C9C771A}"/>
              </a:ext>
            </a:extLst>
          </p:cNvPr>
          <p:cNvSpPr>
            <a:spLocks noGrp="1"/>
          </p:cNvSpPr>
          <p:nvPr>
            <p:ph idx="1"/>
          </p:nvPr>
        </p:nvSpPr>
        <p:spPr/>
        <p:txBody>
          <a:bodyPr/>
          <a:lstStyle/>
          <a:p>
            <a:endParaRPr lang="it-IT" dirty="0"/>
          </a:p>
          <a:p>
            <a:endParaRPr lang="it-IT" dirty="0"/>
          </a:p>
          <a:p>
            <a:endParaRPr lang="it-IT" dirty="0"/>
          </a:p>
          <a:p>
            <a:r>
              <a:rPr lang="it-IT" dirty="0"/>
              <a:t>I sensi</a:t>
            </a:r>
          </a:p>
          <a:p>
            <a:r>
              <a:rPr lang="it-IT" dirty="0"/>
              <a:t>Il Senso</a:t>
            </a:r>
          </a:p>
          <a:p>
            <a:r>
              <a:rPr lang="it-IT" dirty="0"/>
              <a:t>Il divenire</a:t>
            </a:r>
          </a:p>
        </p:txBody>
      </p:sp>
    </p:spTree>
    <p:extLst>
      <p:ext uri="{BB962C8B-B14F-4D97-AF65-F5344CB8AC3E}">
        <p14:creationId xmlns:p14="http://schemas.microsoft.com/office/powerpoint/2010/main" val="4049331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4B2204B-B210-B27D-0DFB-150977AF93BF}"/>
              </a:ext>
            </a:extLst>
          </p:cNvPr>
          <p:cNvSpPr>
            <a:spLocks noGrp="1" noRot="1" noChangeArrowheads="1"/>
          </p:cNvSpPr>
          <p:nvPr>
            <p:ph type="title"/>
          </p:nvPr>
        </p:nvSpPr>
        <p:spPr/>
        <p:txBody>
          <a:bodyPr/>
          <a:lstStyle/>
          <a:p>
            <a:endParaRPr lang="it-IT" altLang="it-IT"/>
          </a:p>
        </p:txBody>
      </p:sp>
      <p:sp>
        <p:nvSpPr>
          <p:cNvPr id="19459" name="Rectangle 3">
            <a:extLst>
              <a:ext uri="{FF2B5EF4-FFF2-40B4-BE49-F238E27FC236}">
                <a16:creationId xmlns:a16="http://schemas.microsoft.com/office/drawing/2014/main" id="{33F3BFC6-D4E5-3166-F670-17C836B20142}"/>
              </a:ext>
            </a:extLst>
          </p:cNvPr>
          <p:cNvSpPr>
            <a:spLocks noGrp="1" noRot="1" noChangeArrowheads="1"/>
          </p:cNvSpPr>
          <p:nvPr>
            <p:ph idx="1"/>
          </p:nvPr>
        </p:nvSpPr>
        <p:spPr/>
        <p:txBody>
          <a:bodyPr/>
          <a:lstStyle/>
          <a:p>
            <a:endParaRPr lang="it-IT" altLang="it-IT" dirty="0"/>
          </a:p>
          <a:p>
            <a:endParaRPr lang="it-IT" altLang="it-IT" dirty="0"/>
          </a:p>
          <a:p>
            <a:endParaRPr lang="it-IT" altLang="it-IT" dirty="0"/>
          </a:p>
          <a:p>
            <a:r>
              <a:rPr lang="it-IT" altLang="it-IT" dirty="0"/>
              <a:t>“</a:t>
            </a:r>
            <a:r>
              <a:rPr lang="it-IT" altLang="it-IT" i="1" dirty="0"/>
              <a:t>Nelle piccole cose quotidiane è nascosto il vertiginoso senso della trascendenza” (</a:t>
            </a:r>
            <a:r>
              <a:rPr lang="it-IT" altLang="it-IT" dirty="0"/>
              <a:t>Pavel Florenskij, 1934)</a:t>
            </a:r>
            <a:endParaRPr lang="it-IT" altLang="it-IT" b="1" dirty="0"/>
          </a:p>
          <a:p>
            <a:endParaRPr lang="it-IT" alt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47F10F-1565-FD3F-479A-4F2C30A91FA5}"/>
              </a:ext>
            </a:extLst>
          </p:cNvPr>
          <p:cNvSpPr>
            <a:spLocks noGrp="1"/>
          </p:cNvSpPr>
          <p:nvPr>
            <p:ph type="title"/>
          </p:nvPr>
        </p:nvSpPr>
        <p:spPr/>
        <p:txBody>
          <a:bodyPr/>
          <a:lstStyle/>
          <a:p>
            <a:r>
              <a:rPr lang="it-IT" dirty="0"/>
              <a:t>Cambiamento e complessità</a:t>
            </a:r>
          </a:p>
        </p:txBody>
      </p:sp>
      <p:sp>
        <p:nvSpPr>
          <p:cNvPr id="3" name="Segnaposto contenuto 2">
            <a:extLst>
              <a:ext uri="{FF2B5EF4-FFF2-40B4-BE49-F238E27FC236}">
                <a16:creationId xmlns:a16="http://schemas.microsoft.com/office/drawing/2014/main" id="{C9E4F783-8C7F-8C35-779A-CF6CC8FFC535}"/>
              </a:ext>
            </a:extLst>
          </p:cNvPr>
          <p:cNvSpPr>
            <a:spLocks noGrp="1"/>
          </p:cNvSpPr>
          <p:nvPr>
            <p:ph idx="1"/>
          </p:nvPr>
        </p:nvSpPr>
        <p:spPr/>
        <p:txBody>
          <a:bodyPr/>
          <a:lstStyle/>
          <a:p>
            <a:pPr marL="0" indent="0">
              <a:buNone/>
            </a:pPr>
            <a:endParaRPr lang="it-IT" dirty="0"/>
          </a:p>
          <a:p>
            <a:r>
              <a:rPr lang="it-IT" dirty="0"/>
              <a:t>Cambiamento e Complessità sono le cifre esplicative e definitorie del XXI° secolo</a:t>
            </a:r>
          </a:p>
          <a:p>
            <a:endParaRPr lang="it-IT" dirty="0"/>
          </a:p>
          <a:p>
            <a:r>
              <a:rPr lang="it-IT" b="1" dirty="0"/>
              <a:t>L’assistenza infermieristica è sospesa tra immanenza e trasformazione</a:t>
            </a:r>
          </a:p>
          <a:p>
            <a:endParaRPr lang="it-IT" b="1" dirty="0"/>
          </a:p>
          <a:p>
            <a:r>
              <a:rPr lang="it-IT" dirty="0"/>
              <a:t>Il cambiamento e la complessità sono solo una parte del divenire</a:t>
            </a:r>
          </a:p>
        </p:txBody>
      </p:sp>
    </p:spTree>
    <p:extLst>
      <p:ext uri="{BB962C8B-B14F-4D97-AF65-F5344CB8AC3E}">
        <p14:creationId xmlns:p14="http://schemas.microsoft.com/office/powerpoint/2010/main" val="273262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3E3A8A-22AF-AB36-5B22-510A17CF5E37}"/>
              </a:ext>
            </a:extLst>
          </p:cNvPr>
          <p:cNvSpPr>
            <a:spLocks noGrp="1"/>
          </p:cNvSpPr>
          <p:nvPr>
            <p:ph type="title"/>
          </p:nvPr>
        </p:nvSpPr>
        <p:spPr/>
        <p:txBody>
          <a:bodyPr/>
          <a:lstStyle/>
          <a:p>
            <a:r>
              <a:rPr lang="it-IT" dirty="0"/>
              <a:t>Eternità e Divenire</a:t>
            </a:r>
          </a:p>
        </p:txBody>
      </p:sp>
      <p:sp>
        <p:nvSpPr>
          <p:cNvPr id="3" name="Segnaposto contenuto 2">
            <a:extLst>
              <a:ext uri="{FF2B5EF4-FFF2-40B4-BE49-F238E27FC236}">
                <a16:creationId xmlns:a16="http://schemas.microsoft.com/office/drawing/2014/main" id="{0852B834-BE89-2D69-7CFE-28B947EB1700}"/>
              </a:ext>
            </a:extLst>
          </p:cNvPr>
          <p:cNvSpPr>
            <a:spLocks noGrp="1"/>
          </p:cNvSpPr>
          <p:nvPr>
            <p:ph idx="1"/>
          </p:nvPr>
        </p:nvSpPr>
        <p:spPr/>
        <p:txBody>
          <a:bodyPr>
            <a:normAutofit fontScale="85000" lnSpcReduction="10000"/>
          </a:bodyPr>
          <a:lstStyle/>
          <a:p>
            <a:r>
              <a:rPr lang="it-IT" sz="1800" dirty="0">
                <a:solidFill>
                  <a:srgbClr val="222222"/>
                </a:solidFill>
                <a:effectLst/>
                <a:latin typeface="Calibri" panose="020F0502020204030204" pitchFamily="34" charset="0"/>
                <a:ea typeface="Times New Roman" panose="02020603050405020304" pitchFamily="18" charset="0"/>
              </a:rPr>
              <a:t>E’ impossibile bagnarsi due volte nello stesso fiume, afferma Eraclito.</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222222"/>
                </a:solidFill>
                <a:effectLst/>
                <a:latin typeface="Calibri" panose="020F0502020204030204" pitchFamily="34" charset="0"/>
                <a:ea typeface="Times New Roman" panose="02020603050405020304" pitchFamily="18" charset="0"/>
              </a:rPr>
              <a:t>Dopo la prima volta, sia il fiume (nel suo perenne scorrere) sia l'uomo (nel suo perenne divenire) non sono più gli stessi.</a:t>
            </a:r>
          </a:p>
          <a:p>
            <a:r>
              <a:rPr lang="it-IT" sz="1800" b="1" dirty="0">
                <a:solidFill>
                  <a:srgbClr val="222222"/>
                </a:solidFill>
                <a:effectLst/>
                <a:latin typeface="Calibri" panose="020F0502020204030204" pitchFamily="34" charset="0"/>
                <a:ea typeface="Times New Roman" panose="02020603050405020304" pitchFamily="18" charset="0"/>
              </a:rPr>
              <a:t>«A chi discende nello stesso fiume sopraggiungono acque sempre nuove»; «Noi scendiamo e non scendiamo nello stesso fiume, noi stessi siamo e non siamo.» </a:t>
            </a:r>
            <a:r>
              <a:rPr lang="it-IT" sz="1100" dirty="0">
                <a:solidFill>
                  <a:srgbClr val="222222"/>
                </a:solidFill>
                <a:effectLst/>
                <a:latin typeface="Calibri" panose="020F0502020204030204" pitchFamily="34" charset="0"/>
                <a:ea typeface="Times New Roman" panose="02020603050405020304" pitchFamily="18" charset="0"/>
              </a:rPr>
              <a:t>(</a:t>
            </a:r>
            <a:r>
              <a:rPr lang="it-IT" sz="1100" dirty="0">
                <a:effectLst/>
                <a:latin typeface="Calibri" panose="020F0502020204030204" pitchFamily="34" charset="0"/>
                <a:ea typeface="Calibri" panose="020F0502020204030204" pitchFamily="34" charset="0"/>
                <a:cs typeface="Times New Roman" panose="02020603050405020304" pitchFamily="18" charset="0"/>
              </a:rPr>
              <a:t>Eraclito, DK FR 50</a:t>
            </a:r>
            <a:r>
              <a:rPr lang="it-IT" sz="1100" dirty="0">
                <a:solidFill>
                  <a:srgbClr val="222222"/>
                </a:solidFill>
                <a:latin typeface="Calibri" panose="020F0502020204030204" pitchFamily="34" charset="0"/>
                <a:ea typeface="Calibri" panose="020F0502020204030204" pitchFamily="34" charset="0"/>
                <a:cs typeface="Times New Roman" panose="02020603050405020304" pitchFamily="18" charset="0"/>
              </a:rPr>
              <a:t>)</a:t>
            </a:r>
            <a:r>
              <a:rPr lang="it-IT" sz="1100" dirty="0">
                <a:solidFill>
                  <a:srgbClr val="222222"/>
                </a:solidFill>
                <a:effectLst/>
                <a:latin typeface="Calibri" panose="020F0502020204030204" pitchFamily="34" charset="0"/>
                <a:ea typeface="Times New Roman" panose="02020603050405020304" pitchFamily="18" charset="0"/>
              </a:rPr>
              <a:t>.</a:t>
            </a:r>
            <a:endParaRPr lang="it-IT" sz="1100" dirty="0">
              <a:effectLst/>
              <a:latin typeface="Times New Roman" panose="02020603050405020304" pitchFamily="18" charset="0"/>
              <a:ea typeface="Times New Roman" panose="02020603050405020304" pitchFamily="18" charset="0"/>
            </a:endParaRPr>
          </a:p>
          <a:p>
            <a:r>
              <a:rPr lang="it-IT" sz="1800" dirty="0">
                <a:solidFill>
                  <a:srgbClr val="222222"/>
                </a:solidFill>
                <a:effectLst/>
                <a:latin typeface="Calibri" panose="020F0502020204030204" pitchFamily="34" charset="0"/>
                <a:ea typeface="Times New Roman" panose="02020603050405020304" pitchFamily="18" charset="0"/>
              </a:rPr>
              <a:t>Anzi un suo discepolo, </a:t>
            </a:r>
            <a:r>
              <a:rPr lang="it-IT" sz="1800" dirty="0" err="1">
                <a:latin typeface="Calibri" panose="020F0502020204030204" pitchFamily="34" charset="0"/>
                <a:ea typeface="Times New Roman" panose="02020603050405020304" pitchFamily="18" charset="0"/>
              </a:rPr>
              <a:t>Cratilo</a:t>
            </a:r>
            <a:r>
              <a:rPr lang="it-IT" sz="1800" dirty="0">
                <a:solidFill>
                  <a:srgbClr val="0000FF"/>
                </a:solidFill>
                <a:latin typeface="Calibri" panose="020F0502020204030204" pitchFamily="34" charset="0"/>
                <a:ea typeface="Times New Roman" panose="02020603050405020304" pitchFamily="18" charset="0"/>
              </a:rPr>
              <a:t> </a:t>
            </a:r>
            <a:r>
              <a:rPr lang="it-IT" sz="1800" dirty="0">
                <a:solidFill>
                  <a:srgbClr val="222222"/>
                </a:solidFill>
                <a:effectLst/>
                <a:latin typeface="Calibri" panose="020F0502020204030204" pitchFamily="34" charset="0"/>
                <a:ea typeface="Times New Roman" panose="02020603050405020304" pitchFamily="18" charset="0"/>
              </a:rPr>
              <a:t>obiettò al suo maestro che in effetti non ci si può bagnare nello stesso fiume neppure una sola volta poiché l'acqua che bagna il piede non è più la stessa che bagna la caviglia. </a:t>
            </a:r>
            <a:endParaRPr lang="it-IT" sz="1800" dirty="0">
              <a:effectLst/>
              <a:latin typeface="Times New Roman" panose="02020603050405020304" pitchFamily="18" charset="0"/>
              <a:ea typeface="Times New Roman" panose="02020603050405020304" pitchFamily="18" charset="0"/>
            </a:endParaRPr>
          </a:p>
          <a:p>
            <a:endParaRPr lang="it-IT" sz="1800" dirty="0">
              <a:solidFill>
                <a:srgbClr val="222222"/>
              </a:solidFill>
              <a:effectLst/>
              <a:latin typeface="Calibri" panose="020F0502020204030204" pitchFamily="34" charset="0"/>
              <a:ea typeface="Times New Roman" panose="02020603050405020304" pitchFamily="18" charset="0"/>
            </a:endParaRPr>
          </a:p>
          <a:p>
            <a:endParaRPr lang="it-IT" sz="1800" dirty="0">
              <a:solidFill>
                <a:srgbClr val="222222"/>
              </a:solidFill>
              <a:latin typeface="Calibri" panose="020F0502020204030204" pitchFamily="34" charset="0"/>
              <a:ea typeface="Times New Roman" panose="02020603050405020304" pitchFamily="18" charset="0"/>
            </a:endParaRPr>
          </a:p>
          <a:p>
            <a:r>
              <a:rPr lang="it-IT" sz="1800" dirty="0">
                <a:solidFill>
                  <a:srgbClr val="222222"/>
                </a:solidFill>
                <a:effectLst/>
                <a:latin typeface="Calibri" panose="020F0502020204030204" pitchFamily="34" charset="0"/>
                <a:ea typeface="Times New Roman" panose="02020603050405020304" pitchFamily="18" charset="0"/>
              </a:rPr>
              <a:t>La scienza, e solo tardamente la scienza infermieristica, e quindi la professione infermieristica, vive tutta qui, ponendo </a:t>
            </a:r>
            <a:r>
              <a:rPr lang="it-IT" sz="1800" b="1" dirty="0">
                <a:solidFill>
                  <a:srgbClr val="222222"/>
                </a:solidFill>
                <a:effectLst/>
                <a:latin typeface="Calibri" panose="020F0502020204030204" pitchFamily="34" charset="0"/>
                <a:ea typeface="Times New Roman" panose="02020603050405020304" pitchFamily="18" charset="0"/>
              </a:rPr>
              <a:t>attenzione al rapporto tra eternità e divenire</a:t>
            </a:r>
            <a:r>
              <a:rPr lang="it-IT" sz="1800" dirty="0">
                <a:solidFill>
                  <a:srgbClr val="222222"/>
                </a:solidFill>
                <a:effectLst/>
                <a:latin typeface="Calibri" panose="020F0502020204030204" pitchFamily="34" charset="0"/>
                <a:ea typeface="Times New Roman" panose="02020603050405020304" pitchFamily="18" charset="0"/>
              </a:rPr>
              <a:t>, come dualismo o anche non-dualismo essenziale alla definizione stessa della filosofia e della scienza.</a:t>
            </a:r>
            <a:endParaRPr lang="it-IT" sz="1800" dirty="0">
              <a:effectLst/>
              <a:latin typeface="Times New Roman" panose="02020603050405020304" pitchFamily="18" charset="0"/>
              <a:ea typeface="Times New Roman" panose="02020603050405020304" pitchFamily="18" charset="0"/>
            </a:endParaRPr>
          </a:p>
          <a:p>
            <a:r>
              <a:rPr lang="it-IT" sz="1800" dirty="0">
                <a:solidFill>
                  <a:srgbClr val="222222"/>
                </a:solidFill>
                <a:effectLst/>
                <a:latin typeface="Calibri" panose="020F0502020204030204" pitchFamily="34" charset="0"/>
                <a:ea typeface="Times New Roman" panose="02020603050405020304" pitchFamily="18" charset="0"/>
              </a:rPr>
              <a:t>Questa attenzione è un dovere morale, nella ricerca di emancipazione dalla sostanza primigenia.</a:t>
            </a:r>
            <a:endParaRPr lang="it-IT"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332918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07A4F6-8477-1BD9-15D4-692AF47873DA}"/>
              </a:ext>
            </a:extLst>
          </p:cNvPr>
          <p:cNvSpPr>
            <a:spLocks noGrp="1"/>
          </p:cNvSpPr>
          <p:nvPr>
            <p:ph type="title"/>
          </p:nvPr>
        </p:nvSpPr>
        <p:spPr/>
        <p:txBody>
          <a:bodyPr/>
          <a:lstStyle/>
          <a:p>
            <a:r>
              <a:rPr lang="it-IT" dirty="0"/>
              <a:t>Immanenza e Divenire</a:t>
            </a:r>
          </a:p>
        </p:txBody>
      </p:sp>
      <p:sp>
        <p:nvSpPr>
          <p:cNvPr id="3" name="Segnaposto contenuto 2">
            <a:extLst>
              <a:ext uri="{FF2B5EF4-FFF2-40B4-BE49-F238E27FC236}">
                <a16:creationId xmlns:a16="http://schemas.microsoft.com/office/drawing/2014/main" id="{0D600348-2590-9B7A-52F4-317A0C6E67DF}"/>
              </a:ext>
            </a:extLst>
          </p:cNvPr>
          <p:cNvSpPr>
            <a:spLocks noGrp="1"/>
          </p:cNvSpPr>
          <p:nvPr>
            <p:ph idx="1"/>
          </p:nvPr>
        </p:nvSpPr>
        <p:spPr/>
        <p:txBody>
          <a:bodyPr/>
          <a:lstStyle/>
          <a:p>
            <a:endParaRPr lang="it-IT" dirty="0"/>
          </a:p>
          <a:p>
            <a:endParaRPr lang="it-IT" dirty="0"/>
          </a:p>
          <a:p>
            <a:r>
              <a:rPr lang="it-IT" dirty="0"/>
              <a:t>L’uomo è sempre uguale a sé stesso ( dimensione antropologica)</a:t>
            </a:r>
          </a:p>
          <a:p>
            <a:endParaRPr lang="it-IT" dirty="0"/>
          </a:p>
          <a:p>
            <a:endParaRPr lang="it-IT" dirty="0"/>
          </a:p>
          <a:p>
            <a:r>
              <a:rPr lang="it-IT" dirty="0"/>
              <a:t>L’uomo è sempre diverso da sé stesso ( dimensione ontologica)</a:t>
            </a:r>
          </a:p>
        </p:txBody>
      </p:sp>
    </p:spTree>
    <p:extLst>
      <p:ext uri="{BB962C8B-B14F-4D97-AF65-F5344CB8AC3E}">
        <p14:creationId xmlns:p14="http://schemas.microsoft.com/office/powerpoint/2010/main" val="1535364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61491-E46A-3429-1DCF-538049D20C23}"/>
              </a:ext>
            </a:extLst>
          </p:cNvPr>
          <p:cNvSpPr>
            <a:spLocks noGrp="1"/>
          </p:cNvSpPr>
          <p:nvPr>
            <p:ph type="title"/>
          </p:nvPr>
        </p:nvSpPr>
        <p:spPr/>
        <p:txBody>
          <a:bodyPr/>
          <a:lstStyle/>
          <a:p>
            <a:r>
              <a:rPr lang="it-IT" dirty="0">
                <a:latin typeface="Calibri" panose="020F0502020204030204" pitchFamily="34" charset="0"/>
                <a:ea typeface="Calibri" panose="020F0502020204030204" pitchFamily="34" charset="0"/>
                <a:cs typeface="Calibri" panose="020F0502020204030204" pitchFamily="34" charset="0"/>
              </a:rPr>
              <a:t>Una definizione di divenire per la disciplina infermieristica</a:t>
            </a:r>
            <a:endParaRPr lang="it-IT" dirty="0"/>
          </a:p>
        </p:txBody>
      </p:sp>
      <p:sp>
        <p:nvSpPr>
          <p:cNvPr id="3" name="Segnaposto contenuto 2">
            <a:extLst>
              <a:ext uri="{FF2B5EF4-FFF2-40B4-BE49-F238E27FC236}">
                <a16:creationId xmlns:a16="http://schemas.microsoft.com/office/drawing/2014/main" id="{2D830DE4-61BA-DD64-DD50-71BA02042DA8}"/>
              </a:ext>
            </a:extLst>
          </p:cNvPr>
          <p:cNvSpPr>
            <a:spLocks noGrp="1"/>
          </p:cNvSpPr>
          <p:nvPr>
            <p:ph idx="1"/>
          </p:nvPr>
        </p:nvSpPr>
        <p:spPr/>
        <p:txBody>
          <a:bodyPr>
            <a:normAutofit fontScale="47500" lnSpcReduction="20000"/>
          </a:bodyPr>
          <a:lstStyle/>
          <a:p>
            <a:pPr>
              <a:lnSpc>
                <a:spcPct val="107000"/>
              </a:lnSpc>
              <a:spcAft>
                <a:spcPts val="800"/>
              </a:spcAft>
            </a:pPr>
            <a:r>
              <a:rPr lang="it-IT" sz="2800" dirty="0" err="1">
                <a:effectLst/>
                <a:latin typeface="Calibri" panose="020F0502020204030204" pitchFamily="34" charset="0"/>
                <a:ea typeface="Times New Roman" panose="02020603050405020304" pitchFamily="18" charset="0"/>
                <a:cs typeface="Calibri" panose="020F0502020204030204" pitchFamily="34" charset="0"/>
              </a:rPr>
              <a:t>ll</a:t>
            </a:r>
            <a:r>
              <a:rPr lang="it-IT" sz="2800" dirty="0">
                <a:effectLst/>
                <a:latin typeface="Calibri" panose="020F0502020204030204" pitchFamily="34" charset="0"/>
                <a:ea typeface="Times New Roman" panose="02020603050405020304" pitchFamily="18" charset="0"/>
                <a:cs typeface="Calibri" panose="020F0502020204030204" pitchFamily="34" charset="0"/>
              </a:rPr>
              <a:t> divenire, inteso come </a:t>
            </a:r>
            <a:r>
              <a:rPr lang="it-IT" sz="2800" i="1" dirty="0">
                <a:effectLst/>
                <a:latin typeface="Calibri" panose="020F0502020204030204" pitchFamily="34" charset="0"/>
                <a:ea typeface="Times New Roman" panose="02020603050405020304" pitchFamily="18" charset="0"/>
                <a:cs typeface="Calibri" panose="020F0502020204030204" pitchFamily="34" charset="0"/>
              </a:rPr>
              <a:t>mutamento</a:t>
            </a:r>
            <a:r>
              <a:rPr lang="it-IT" sz="2800" dirty="0">
                <a:effectLst/>
                <a:latin typeface="Calibri" panose="020F0502020204030204" pitchFamily="34" charset="0"/>
                <a:ea typeface="Times New Roman" panose="02020603050405020304" pitchFamily="18" charset="0"/>
                <a:cs typeface="Calibri" panose="020F0502020204030204" pitchFamily="34" charset="0"/>
              </a:rPr>
              <a:t>, </a:t>
            </a:r>
            <a:r>
              <a:rPr lang="it-IT" sz="2800" i="1" dirty="0">
                <a:effectLst/>
                <a:latin typeface="Calibri" panose="020F0502020204030204" pitchFamily="34" charset="0"/>
                <a:ea typeface="Times New Roman" panose="02020603050405020304" pitchFamily="18" charset="0"/>
                <a:cs typeface="Calibri" panose="020F0502020204030204" pitchFamily="34" charset="0"/>
              </a:rPr>
              <a:t>movimento</a:t>
            </a:r>
            <a:r>
              <a:rPr lang="it-IT" sz="2800" dirty="0">
                <a:effectLst/>
                <a:latin typeface="Calibri" panose="020F0502020204030204" pitchFamily="34" charset="0"/>
                <a:ea typeface="Times New Roman" panose="02020603050405020304" pitchFamily="18" charset="0"/>
                <a:cs typeface="Calibri" panose="020F0502020204030204" pitchFamily="34" charset="0"/>
              </a:rPr>
              <a:t>, scorrere senza fine della esperienza assistenziale, implica un cambiamento non solo nello spazio, come nel significato originario, ma anche nel tempo. </a:t>
            </a:r>
            <a:r>
              <a:rPr lang="it-IT" sz="2800" b="1" dirty="0">
                <a:effectLst/>
                <a:latin typeface="Calibri" panose="020F0502020204030204" pitchFamily="34" charset="0"/>
                <a:ea typeface="Times New Roman" panose="02020603050405020304" pitchFamily="18" charset="0"/>
                <a:cs typeface="Calibri" panose="020F0502020204030204" pitchFamily="34" charset="0"/>
              </a:rPr>
              <a:t>Sono le dimensioni spaziotemporali che qualificano il divenire. </a:t>
            </a:r>
            <a:endParaRPr lang="it-IT"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dirty="0">
                <a:latin typeface="Calibri" panose="020F0502020204030204" pitchFamily="34" charset="0"/>
                <a:ea typeface="Times New Roman" panose="02020603050405020304" pitchFamily="18" charset="0"/>
                <a:cs typeface="Calibri" panose="020F0502020204030204" pitchFamily="34" charset="0"/>
              </a:rPr>
              <a:t>La problematicità della definizione del divenire inizialmente nasce dalla considerazione che la</a:t>
            </a:r>
            <a:r>
              <a:rPr lang="it-IT" u="sng" dirty="0">
                <a:latin typeface="Calibri" panose="020F0502020204030204" pitchFamily="34" charset="0"/>
                <a:ea typeface="Times New Roman" panose="02020603050405020304" pitchFamily="18" charset="0"/>
                <a:cs typeface="Calibri" panose="020F0502020204030204" pitchFamily="34" charset="0"/>
              </a:rPr>
              <a:t> </a:t>
            </a:r>
            <a:r>
              <a:rPr lang="it-IT" u="sng" dirty="0">
                <a:latin typeface="Calibri" panose="020F0502020204030204" pitchFamily="34" charset="0"/>
                <a:ea typeface="Times New Roman" panose="02020603050405020304" pitchFamily="18" charset="0"/>
                <a:cs typeface="Calibri" panose="020F0502020204030204" pitchFamily="34" charset="0"/>
                <a:hlinkClick r:id="rId2" tooltip="Sostanza (filosofia)">
                  <a:extLst>
                    <a:ext uri="{A12FA001-AC4F-418D-AE19-62706E023703}">
                      <ahyp:hlinkClr xmlns:ahyp="http://schemas.microsoft.com/office/drawing/2018/hyperlinkcolor" val="tx"/>
                    </a:ext>
                  </a:extLst>
                </a:hlinkClick>
              </a:rPr>
              <a:t>sostanza</a:t>
            </a:r>
            <a:r>
              <a:rPr lang="it-IT" u="sng" dirty="0">
                <a:latin typeface="Calibri" panose="020F0502020204030204" pitchFamily="34" charset="0"/>
                <a:ea typeface="Times New Roman" panose="02020603050405020304" pitchFamily="18" charset="0"/>
                <a:cs typeface="Calibri" panose="020F0502020204030204" pitchFamily="34" charset="0"/>
              </a:rPr>
              <a:t> </a:t>
            </a:r>
            <a:r>
              <a:rPr lang="it-IT" dirty="0">
                <a:latin typeface="Calibri" panose="020F0502020204030204" pitchFamily="34" charset="0"/>
                <a:ea typeface="Times New Roman" panose="02020603050405020304" pitchFamily="18" charset="0"/>
                <a:cs typeface="Calibri" panose="020F0502020204030204" pitchFamily="34" charset="0"/>
              </a:rPr>
              <a:t>primigenia – ovvero, l’essere con la sua caratteristica intrinseca dell’assistere - deve concepirsi come unica, immobile ed immutabile: </a:t>
            </a:r>
            <a:r>
              <a:rPr lang="it-IT" b="1" dirty="0">
                <a:latin typeface="Calibri" panose="020F0502020204030204" pitchFamily="34" charset="0"/>
                <a:ea typeface="Times New Roman" panose="02020603050405020304" pitchFamily="18" charset="0"/>
                <a:cs typeface="Calibri" panose="020F0502020204030204" pitchFamily="34" charset="0"/>
              </a:rPr>
              <a:t>l’assistenza, la sua necessità, la sua essenza di umanità sono fermi nel tempo e nello spazio. </a:t>
            </a:r>
            <a:endParaRPr lang="it-IT"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Calibri" panose="020F0502020204030204" pitchFamily="34" charset="0"/>
                <a:ea typeface="Times New Roman" panose="02020603050405020304" pitchFamily="18" charset="0"/>
                <a:cs typeface="Calibri" panose="020F0502020204030204" pitchFamily="34" charset="0"/>
              </a:rPr>
              <a:t>L’assistere è una dimensione ontologica dell’uomo, immutabile al tempo e allo spazio. </a:t>
            </a:r>
            <a:r>
              <a:rPr lang="it-IT" sz="2800" b="1" dirty="0">
                <a:effectLst/>
                <a:latin typeface="Calibri" panose="020F0502020204030204" pitchFamily="34" charset="0"/>
                <a:ea typeface="Times New Roman" panose="02020603050405020304" pitchFamily="18" charset="0"/>
                <a:cs typeface="Calibri" panose="020F0502020204030204" pitchFamily="34" charset="0"/>
              </a:rPr>
              <a:t>Essa tuttavia proprio nel tempo e nello spazio, realizza il suo svolgersi anche attraverso discipline di specificazione.</a:t>
            </a:r>
            <a:endParaRPr lang="it-IT"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Calibri" panose="020F0502020204030204" pitchFamily="34" charset="0"/>
                <a:ea typeface="Times New Roman" panose="02020603050405020304" pitchFamily="18" charset="0"/>
                <a:cs typeface="Calibri" panose="020F0502020204030204" pitchFamily="34" charset="0"/>
              </a:rPr>
              <a:t>Ma se così è, come si spiega la nascita da essa della molteplicità delle cose? Come si spiega la continua evoluzione delle cure? Il suo evolversi e trasformarsi nei secoli e il suo essere e non essere al contempo, rendono inefficace una definizione scientifica di immutabilità.</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effectLst/>
                <a:latin typeface="Calibri" panose="020F0502020204030204" pitchFamily="34" charset="0"/>
                <a:ea typeface="Times New Roman" panose="02020603050405020304" pitchFamily="18" charset="0"/>
                <a:cs typeface="Calibri" panose="020F0502020204030204" pitchFamily="34" charset="0"/>
              </a:rPr>
              <a:t>Avvicinandoci ai giorni d’oggi, nelle costruzioni epistemologiche contemporanee, </a:t>
            </a:r>
            <a:r>
              <a:rPr lang="it-IT" sz="2800" b="1" dirty="0">
                <a:effectLst/>
                <a:latin typeface="Calibri" panose="020F0502020204030204" pitchFamily="34" charset="0"/>
                <a:ea typeface="Times New Roman" panose="02020603050405020304" pitchFamily="18" charset="0"/>
                <a:cs typeface="Calibri" panose="020F0502020204030204" pitchFamily="34" charset="0"/>
              </a:rPr>
              <a:t>il divenire rappresenta non solo la continua trasformazione di una realtà ma anche la sua essenza immutabile e imperitura</a:t>
            </a:r>
            <a:r>
              <a:rPr lang="it-IT" sz="2800" dirty="0">
                <a:effectLst/>
                <a:latin typeface="Calibri" panose="020F0502020204030204" pitchFamily="34" charset="0"/>
                <a:ea typeface="Times New Roman" panose="02020603050405020304" pitchFamily="18" charset="0"/>
                <a:cs typeface="Calibri" panose="020F0502020204030204" pitchFamily="34" charset="0"/>
              </a:rPr>
              <a:t>. L’acqua è al contempo sempre diversa e sempre la medesima. Il divenire nella sua inesorabile evoluzione ha in sé un sostrato</a:t>
            </a:r>
            <a:r>
              <a:rPr lang="it-IT"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r>
              <a:rPr lang="it-IT" sz="2800" u="none" strike="noStrike" baseline="30000" dirty="0">
                <a:solidFill>
                  <a:srgbClr val="0645AD"/>
                </a:solidFill>
                <a:effectLst/>
                <a:latin typeface="Calibri" panose="020F0502020204030204" pitchFamily="34" charset="0"/>
                <a:ea typeface="Calibri" panose="020F0502020204030204" pitchFamily="34" charset="0"/>
                <a:cs typeface="Calibri" panose="020F0502020204030204" pitchFamily="34" charset="0"/>
                <a:hlinkClick r:id="rId3"/>
              </a:rPr>
              <a:t>]</a:t>
            </a:r>
            <a:r>
              <a:rPr lang="it-IT"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esso è ciò che permane nonostante il mutare. Un essere umano, per esempio, da essere giovane diventa vecchio, da autosufficiente a dipendente, da sano a malato; dunque ha subito una mutazione, ma sempre dello stesso essere umano stiamo parlando che quindi possiamo definire come sostrato.</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44221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98DFC8-E89A-6226-A683-5C10D5E26A7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F67597-BC5E-6F7C-BFF0-F1CDDDD7E143}"/>
              </a:ext>
            </a:extLst>
          </p:cNvPr>
          <p:cNvSpPr>
            <a:spLocks noGrp="1"/>
          </p:cNvSpPr>
          <p:nvPr>
            <p:ph idx="1"/>
          </p:nvPr>
        </p:nvSpPr>
        <p:spPr/>
        <p:txBody>
          <a:bodyPr/>
          <a:lstStyle/>
          <a:p>
            <a:endParaRPr lang="it-IT" sz="1800" dirty="0">
              <a:solidFill>
                <a:srgbClr val="222222"/>
              </a:solidFill>
              <a:effectLst/>
              <a:latin typeface="Calibri" panose="020F0502020204030204" pitchFamily="34" charset="0"/>
              <a:ea typeface="Calibri" panose="020F0502020204030204" pitchFamily="34" charset="0"/>
              <a:cs typeface="Calibri" panose="020F0502020204030204" pitchFamily="34" charset="0"/>
            </a:endParaRPr>
          </a:p>
          <a:p>
            <a:endParaRPr lang="it-IT" sz="18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endParaRPr lang="it-IT" sz="1800" dirty="0">
              <a:solidFill>
                <a:srgbClr val="222222"/>
              </a:solidFill>
              <a:effectLst/>
              <a:latin typeface="Calibri" panose="020F0502020204030204" pitchFamily="34" charset="0"/>
              <a:ea typeface="Calibri" panose="020F0502020204030204" pitchFamily="34" charset="0"/>
              <a:cs typeface="Calibri" panose="020F0502020204030204" pitchFamily="34" charset="0"/>
            </a:endParaRPr>
          </a:p>
          <a:p>
            <a:endParaRPr lang="it-IT" sz="18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r>
              <a:rPr lang="it-IT"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L’assistenza infermieristica, è un fenomeno scientifico che mantiene ferma la sua attenzione al sostrato umano pur costruendo una scienza capace di rispondere alle sue trasformazioni, nei più affascinanti brividi di evoluzione tecnica.</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02610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0C3466-2E1D-2F36-1FD0-2C8656010E3F}"/>
              </a:ext>
            </a:extLst>
          </p:cNvPr>
          <p:cNvSpPr>
            <a:spLocks noGrp="1"/>
          </p:cNvSpPr>
          <p:nvPr>
            <p:ph type="title"/>
          </p:nvPr>
        </p:nvSpPr>
        <p:spPr/>
        <p:txBody>
          <a:bodyPr/>
          <a:lstStyle/>
          <a:p>
            <a:r>
              <a:rPr lang="it-IT" dirty="0"/>
              <a:t>Il sostrato e l’</a:t>
            </a:r>
            <a:r>
              <a:rPr lang="it-IT" dirty="0" err="1"/>
              <a:t>assitere</a:t>
            </a:r>
            <a:endParaRPr lang="it-IT" dirty="0"/>
          </a:p>
        </p:txBody>
      </p:sp>
      <p:sp>
        <p:nvSpPr>
          <p:cNvPr id="3" name="Segnaposto contenuto 2">
            <a:extLst>
              <a:ext uri="{FF2B5EF4-FFF2-40B4-BE49-F238E27FC236}">
                <a16:creationId xmlns:a16="http://schemas.microsoft.com/office/drawing/2014/main" id="{47CE86BF-D999-AFC0-6B20-E431DBB6D935}"/>
              </a:ext>
            </a:extLst>
          </p:cNvPr>
          <p:cNvSpPr>
            <a:spLocks noGrp="1"/>
          </p:cNvSpPr>
          <p:nvPr>
            <p:ph idx="1"/>
          </p:nvPr>
        </p:nvSpPr>
        <p:spPr/>
        <p:txBody>
          <a:bodyPr/>
          <a:lstStyle/>
          <a:p>
            <a:endParaRPr lang="it-IT" dirty="0"/>
          </a:p>
          <a:p>
            <a:r>
              <a:rPr lang="it-IT" dirty="0"/>
              <a:t>Ad-</a:t>
            </a:r>
            <a:r>
              <a:rPr lang="it-IT" dirty="0" err="1"/>
              <a:t>sistere</a:t>
            </a:r>
            <a:endParaRPr lang="it-IT" dirty="0"/>
          </a:p>
          <a:p>
            <a:pPr marL="0" indent="0">
              <a:buNone/>
            </a:pPr>
            <a:endParaRPr lang="it-IT" dirty="0"/>
          </a:p>
          <a:p>
            <a:r>
              <a:rPr lang="it-IT" dirty="0"/>
              <a:t>ADSUM</a:t>
            </a:r>
          </a:p>
          <a:p>
            <a:r>
              <a:rPr lang="it-IT" b="0" i="0" dirty="0">
                <a:effectLst/>
                <a:latin typeface="Arial" panose="020B0604020202020204" pitchFamily="34" charset="0"/>
              </a:rPr>
              <a:t>composto del prefisso </a:t>
            </a:r>
            <a:r>
              <a:rPr lang="it-IT" i="1" dirty="0">
                <a:latin typeface="Arial" panose="020B0604020202020204" pitchFamily="34" charset="0"/>
              </a:rPr>
              <a:t>ad-</a:t>
            </a:r>
            <a:r>
              <a:rPr lang="it-IT" b="0" i="0" dirty="0">
                <a:effectLst/>
                <a:latin typeface="Arial" panose="020B0604020202020204" pitchFamily="34" charset="0"/>
              </a:rPr>
              <a:t>, </a:t>
            </a:r>
            <a:r>
              <a:rPr lang="it-IT" b="0" i="1" dirty="0" err="1">
                <a:effectLst/>
                <a:latin typeface="Arial" panose="020B0604020202020204" pitchFamily="34" charset="0"/>
              </a:rPr>
              <a:t>stare,</a:t>
            </a:r>
            <a:r>
              <a:rPr lang="it-IT" i="1" dirty="0" err="1">
                <a:latin typeface="Arial" panose="020B0604020202020204" pitchFamily="34" charset="0"/>
              </a:rPr>
              <a:t>a</a:t>
            </a:r>
            <a:r>
              <a:rPr lang="it-IT" b="0" i="1" dirty="0">
                <a:effectLst/>
                <a:latin typeface="Arial" panose="020B0604020202020204" pitchFamily="34" charset="0"/>
              </a:rPr>
              <a:t>, </a:t>
            </a:r>
            <a:r>
              <a:rPr lang="it-IT" i="1" dirty="0">
                <a:latin typeface="Arial" panose="020B0604020202020204" pitchFamily="34" charset="0"/>
              </a:rPr>
              <a:t>verso, e da sum</a:t>
            </a:r>
            <a:r>
              <a:rPr lang="it-IT" b="0" i="0" dirty="0">
                <a:effectLst/>
                <a:latin typeface="Arial" panose="020B0604020202020204" pitchFamily="34" charset="0"/>
              </a:rPr>
              <a:t>, </a:t>
            </a:r>
            <a:r>
              <a:rPr lang="it-IT" i="1" dirty="0">
                <a:latin typeface="Arial" panose="020B0604020202020204" pitchFamily="34" charset="0"/>
              </a:rPr>
              <a:t>essere</a:t>
            </a:r>
          </a:p>
          <a:p>
            <a:r>
              <a:rPr lang="it-IT" dirty="0">
                <a:latin typeface="Arial" panose="020B0604020202020204" pitchFamily="34" charset="0"/>
              </a:rPr>
              <a:t>È, per l’infermiere, uno stare verso completo totale di scelta umana, sensoriale, di promessa etica, di capacità scientifica</a:t>
            </a:r>
          </a:p>
          <a:p>
            <a:r>
              <a:rPr lang="it-IT" dirty="0">
                <a:latin typeface="Arial" panose="020B0604020202020204" pitchFamily="34" charset="0"/>
              </a:rPr>
              <a:t>E’ una necessità ed una scelta</a:t>
            </a:r>
            <a:endParaRPr lang="it-IT" dirty="0"/>
          </a:p>
        </p:txBody>
      </p:sp>
    </p:spTree>
    <p:extLst>
      <p:ext uri="{BB962C8B-B14F-4D97-AF65-F5344CB8AC3E}">
        <p14:creationId xmlns:p14="http://schemas.microsoft.com/office/powerpoint/2010/main" val="3777923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0890D5-F297-5FDE-08B5-FA09C83C2950}"/>
              </a:ext>
            </a:extLst>
          </p:cNvPr>
          <p:cNvSpPr>
            <a:spLocks noGrp="1"/>
          </p:cNvSpPr>
          <p:nvPr>
            <p:ph type="title"/>
          </p:nvPr>
        </p:nvSpPr>
        <p:spPr/>
        <p:txBody>
          <a:bodyPr/>
          <a:lstStyle/>
          <a:p>
            <a:r>
              <a:rPr lang="it-IT" dirty="0" err="1"/>
              <a:t>Adsum</a:t>
            </a:r>
            <a:r>
              <a:rPr lang="it-IT" dirty="0"/>
              <a:t> e scelta</a:t>
            </a:r>
          </a:p>
        </p:txBody>
      </p:sp>
      <p:sp>
        <p:nvSpPr>
          <p:cNvPr id="3" name="Segnaposto contenuto 2">
            <a:extLst>
              <a:ext uri="{FF2B5EF4-FFF2-40B4-BE49-F238E27FC236}">
                <a16:creationId xmlns:a16="http://schemas.microsoft.com/office/drawing/2014/main" id="{AAE17AEE-25CD-090D-C36C-6A36B634276E}"/>
              </a:ext>
            </a:extLst>
          </p:cNvPr>
          <p:cNvSpPr>
            <a:spLocks noGrp="1"/>
          </p:cNvSpPr>
          <p:nvPr>
            <p:ph idx="1"/>
          </p:nvPr>
        </p:nvSpPr>
        <p:spPr/>
        <p:txBody>
          <a:bodyPr/>
          <a:lstStyle/>
          <a:p>
            <a:endParaRPr lang="it-IT" dirty="0"/>
          </a:p>
          <a:p>
            <a:r>
              <a:rPr lang="it-IT" dirty="0"/>
              <a:t>E’ una necessità volta a giustificare sé stesso, la propria identità eccentrica, l’essenza stessa dell’essere umano e del suo vivere;</a:t>
            </a:r>
          </a:p>
          <a:p>
            <a:endParaRPr lang="it-IT" dirty="0"/>
          </a:p>
          <a:p>
            <a:r>
              <a:rPr lang="it-IT" dirty="0"/>
              <a:t>E’ una scelta, una promessa fatta all’Uomo, che diviene professione capace di cogliere l’alterità. E’ la scelta di giocare tutto sé stesso con i propri sensi e le loro interpretazioni per trasformare l’&gt;Oggetto in soggetto</a:t>
            </a:r>
          </a:p>
        </p:txBody>
      </p:sp>
    </p:spTree>
    <p:extLst>
      <p:ext uri="{BB962C8B-B14F-4D97-AF65-F5344CB8AC3E}">
        <p14:creationId xmlns:p14="http://schemas.microsoft.com/office/powerpoint/2010/main" val="1311129547"/>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150</TotalTime>
  <Words>1507</Words>
  <Application>Microsoft Office PowerPoint</Application>
  <PresentationFormat>Widescreen</PresentationFormat>
  <Paragraphs>119</Paragraphs>
  <Slides>20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20</vt:i4>
      </vt:variant>
    </vt:vector>
  </HeadingPairs>
  <TitlesOfParts>
    <vt:vector size="28" baseType="lpstr">
      <vt:lpstr>Arial</vt:lpstr>
      <vt:lpstr>Calibri</vt:lpstr>
      <vt:lpstr>Century Gothic</vt:lpstr>
      <vt:lpstr>Georgia</vt:lpstr>
      <vt:lpstr>Times New Roman</vt:lpstr>
      <vt:lpstr>Wingdings</vt:lpstr>
      <vt:lpstr>Wingdings 3</vt:lpstr>
      <vt:lpstr>Filo</vt:lpstr>
      <vt:lpstr>I sensi dell’assistere: un senso per una professione in divenire</vt:lpstr>
      <vt:lpstr>Le parole</vt:lpstr>
      <vt:lpstr>Cambiamento e complessità</vt:lpstr>
      <vt:lpstr>Eternità e Divenire</vt:lpstr>
      <vt:lpstr>Immanenza e Divenire</vt:lpstr>
      <vt:lpstr>Una definizione di divenire per la disciplina infermieristica</vt:lpstr>
      <vt:lpstr>Presentazione standard di PowerPoint</vt:lpstr>
      <vt:lpstr>Il sostrato e l’assitere</vt:lpstr>
      <vt:lpstr>Adsum e scelta</vt:lpstr>
      <vt:lpstr>Adsum ed alterità</vt:lpstr>
      <vt:lpstr>Presentazione standard di PowerPoint</vt:lpstr>
      <vt:lpstr>I sensi</vt:lpstr>
      <vt:lpstr>Il Gesto, dai sensi al Senso</vt:lpstr>
      <vt:lpstr>Il Gesto</vt:lpstr>
      <vt:lpstr>Presentazione standard di PowerPoint</vt:lpstr>
      <vt:lpstr>Presentazione standard di PowerPoint</vt:lpstr>
      <vt:lpstr>Presentazione standard di PowerPoint</vt:lpstr>
      <vt:lpstr>Conclusioni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sensi dell’assistere: un senso per una professione in divenire</dc:title>
  <dc:creator>Edoardo Manzoni</dc:creator>
  <cp:lastModifiedBy>Edoardo Manzoni</cp:lastModifiedBy>
  <cp:revision>6</cp:revision>
  <dcterms:created xsi:type="dcterms:W3CDTF">2022-05-09T07:16:32Z</dcterms:created>
  <dcterms:modified xsi:type="dcterms:W3CDTF">2022-05-09T13:08:01Z</dcterms:modified>
</cp:coreProperties>
</file>